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308" r:id="rId3"/>
    <p:sldId id="292" r:id="rId4"/>
    <p:sldId id="258" r:id="rId5"/>
    <p:sldId id="260" r:id="rId6"/>
    <p:sldId id="297" r:id="rId7"/>
    <p:sldId id="301" r:id="rId8"/>
    <p:sldId id="309" r:id="rId9"/>
    <p:sldId id="300" r:id="rId10"/>
    <p:sldId id="310" r:id="rId11"/>
    <p:sldId id="259" r:id="rId12"/>
    <p:sldId id="261" r:id="rId13"/>
    <p:sldId id="302" r:id="rId14"/>
    <p:sldId id="311" r:id="rId15"/>
    <p:sldId id="266" r:id="rId16"/>
    <p:sldId id="264" r:id="rId17"/>
    <p:sldId id="265" r:id="rId18"/>
    <p:sldId id="267" r:id="rId19"/>
    <p:sldId id="268" r:id="rId20"/>
    <p:sldId id="272" r:id="rId21"/>
    <p:sldId id="269" r:id="rId22"/>
    <p:sldId id="270" r:id="rId23"/>
    <p:sldId id="271" r:id="rId24"/>
    <p:sldId id="273" r:id="rId25"/>
    <p:sldId id="283" r:id="rId26"/>
    <p:sldId id="274" r:id="rId27"/>
    <p:sldId id="275" r:id="rId28"/>
    <p:sldId id="276" r:id="rId29"/>
    <p:sldId id="277" r:id="rId30"/>
    <p:sldId id="278" r:id="rId31"/>
    <p:sldId id="279" r:id="rId32"/>
    <p:sldId id="281" r:id="rId33"/>
    <p:sldId id="282" r:id="rId34"/>
    <p:sldId id="284" r:id="rId35"/>
    <p:sldId id="286" r:id="rId36"/>
    <p:sldId id="287" r:id="rId37"/>
    <p:sldId id="289" r:id="rId38"/>
    <p:sldId id="290" r:id="rId39"/>
    <p:sldId id="288" r:id="rId40"/>
    <p:sldId id="293" r:id="rId41"/>
    <p:sldId id="298" r:id="rId42"/>
    <p:sldId id="295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028" y="1040523"/>
            <a:ext cx="8860220" cy="481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287887" y="1326524"/>
            <a:ext cx="10045521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600" b="1" u="sng" dirty="0">
                <a:solidFill>
                  <a:schemeClr val="accent3">
                    <a:lumMod val="75000"/>
                  </a:schemeClr>
                </a:solidFill>
              </a:rPr>
              <a:t>Problémamegoldó gondolkodás: </a:t>
            </a:r>
            <a:endParaRPr lang="hu-HU" sz="2600" b="1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hu-HU" sz="2600" b="1" dirty="0" smtClean="0">
                <a:solidFill>
                  <a:schemeClr val="accent3">
                    <a:lumMod val="75000"/>
                  </a:schemeClr>
                </a:solidFill>
              </a:rPr>
              <a:t>- Megfelelő </a:t>
            </a:r>
            <a:r>
              <a:rPr lang="hu-HU" sz="2600" b="1" dirty="0">
                <a:solidFill>
                  <a:schemeClr val="accent3">
                    <a:lumMod val="75000"/>
                  </a:schemeClr>
                </a:solidFill>
              </a:rPr>
              <a:t>problémamegoldó rutin segíti a beilleszkedést, az önálló munkát. </a:t>
            </a:r>
          </a:p>
          <a:p>
            <a:r>
              <a:rPr lang="hu-HU" sz="2600" b="1" dirty="0" smtClean="0">
                <a:solidFill>
                  <a:schemeClr val="accent3">
                    <a:lumMod val="75000"/>
                  </a:schemeClr>
                </a:solidFill>
              </a:rPr>
              <a:t>- A </a:t>
            </a:r>
            <a:r>
              <a:rPr lang="hu-HU" sz="2600" b="1" dirty="0">
                <a:solidFill>
                  <a:schemeClr val="accent3">
                    <a:lumMod val="75000"/>
                  </a:schemeClr>
                </a:solidFill>
              </a:rPr>
              <a:t>túlzottan védő, óvó környezetből kikerülő </a:t>
            </a:r>
            <a:r>
              <a:rPr lang="hu-HU" sz="2600" b="1" dirty="0" smtClean="0">
                <a:solidFill>
                  <a:schemeClr val="accent3">
                    <a:lumMod val="75000"/>
                  </a:schemeClr>
                </a:solidFill>
              </a:rPr>
              <a:t>gyermekeknél hiányosságot mutat. A gyermek a tanulás során, lépten, nyomon problémahelyzettel találkozik. „Vegyem a kezembe a ceruzát, vagy ne vegyem? Hol kezdjem az írást? Hol nyissam ki a könyvet?” stb. </a:t>
            </a:r>
            <a:endParaRPr lang="hu-HU" sz="2600" b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hu-HU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944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4000" b="1" dirty="0"/>
              <a:t>Mivel segítsem gyermekem az </a:t>
            </a:r>
            <a:r>
              <a:rPr lang="hu-HU" sz="4000" b="1" dirty="0" smtClean="0"/>
              <a:t>iskolakezdésig?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08993" y="2133600"/>
            <a:ext cx="10495619" cy="3777622"/>
          </a:xfrm>
        </p:spPr>
        <p:txBody>
          <a:bodyPr/>
          <a:lstStyle/>
          <a:p>
            <a:pPr algn="just"/>
            <a:r>
              <a:rPr lang="hu-HU" sz="2600" b="1" dirty="0">
                <a:solidFill>
                  <a:srgbClr val="002060"/>
                </a:solidFill>
              </a:rPr>
              <a:t>Az első és a legnagyobb segítség az, ha  gyermekünket elfogadjuk olyannak, amilyen, és meglátjuk sajátosságainak az értékét. Ez önbizalmát is erősíti és bátrabbá teszi.</a:t>
            </a:r>
          </a:p>
          <a:p>
            <a:r>
              <a:rPr lang="hu-HU" sz="2600" b="1" dirty="0">
                <a:solidFill>
                  <a:srgbClr val="002060"/>
                </a:solidFill>
              </a:rPr>
              <a:t>Ne csináljunk túl nagy felhajtást az iskolakezdés </a:t>
            </a:r>
            <a:r>
              <a:rPr lang="hu-HU" sz="2600" b="1" dirty="0" smtClean="0">
                <a:solidFill>
                  <a:srgbClr val="002060"/>
                </a:solidFill>
              </a:rPr>
              <a:t>körül!</a:t>
            </a:r>
            <a:endParaRPr lang="hu-HU" sz="2600" b="1" dirty="0">
              <a:solidFill>
                <a:srgbClr val="002060"/>
              </a:solidFill>
            </a:endParaRPr>
          </a:p>
          <a:p>
            <a:r>
              <a:rPr lang="hu-HU" sz="2600" b="1" dirty="0">
                <a:solidFill>
                  <a:srgbClr val="002060"/>
                </a:solidFill>
              </a:rPr>
              <a:t>Nem kell "siettetni" semmit!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0000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80747" y="158570"/>
            <a:ext cx="8788306" cy="841619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/>
              <a:t>A sikeres iskolakezdés feltételei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2662" y="1096276"/>
            <a:ext cx="11204028" cy="4297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600" b="1" u="sng" dirty="0">
                <a:solidFill>
                  <a:schemeClr val="accent3">
                    <a:lumMod val="75000"/>
                  </a:schemeClr>
                </a:solidFill>
              </a:rPr>
              <a:t>Legyen napirendünk</a:t>
            </a:r>
            <a:r>
              <a:rPr lang="hu-HU" sz="2600" b="1" i="1" u="sng" dirty="0">
                <a:solidFill>
                  <a:srgbClr val="0070C0"/>
                </a:solidFill>
              </a:rPr>
              <a:t>:</a:t>
            </a:r>
            <a:r>
              <a:rPr lang="hu-HU" sz="2600" b="1" i="1" dirty="0">
                <a:solidFill>
                  <a:srgbClr val="0070C0"/>
                </a:solidFill>
              </a:rPr>
              <a:t> </a:t>
            </a:r>
            <a:endParaRPr lang="hu-HU" sz="2600" b="1" i="1" dirty="0" smtClean="0">
              <a:solidFill>
                <a:srgbClr val="0070C0"/>
              </a:solidFill>
            </a:endParaRPr>
          </a:p>
          <a:p>
            <a:pPr algn="just"/>
            <a:r>
              <a:rPr lang="hu-HU" sz="2600" b="1" dirty="0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hu-HU" sz="2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hu-HU" sz="2600" b="1" dirty="0">
                <a:solidFill>
                  <a:schemeClr val="accent3">
                    <a:lumMod val="75000"/>
                  </a:schemeClr>
                </a:solidFill>
              </a:rPr>
              <a:t>már begyakorolt, megtanult dolgok, tennivalók ismétlése segít </a:t>
            </a:r>
            <a:r>
              <a:rPr lang="hu-HU" sz="2600" b="1" dirty="0" smtClean="0">
                <a:solidFill>
                  <a:schemeClr val="accent3">
                    <a:lumMod val="75000"/>
                  </a:schemeClr>
                </a:solidFill>
              </a:rPr>
              <a:t>rendszerezni </a:t>
            </a:r>
            <a:r>
              <a:rPr lang="hu-HU" sz="2600" b="1" dirty="0">
                <a:solidFill>
                  <a:schemeClr val="accent3">
                    <a:lumMod val="75000"/>
                  </a:schemeClr>
                </a:solidFill>
              </a:rPr>
              <a:t>a napunkat, biztonságot ad gyermekünknek és csökkenti esetleges szorongását, félelmeit. </a:t>
            </a:r>
            <a:endParaRPr lang="hu-HU" sz="2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hu-HU" sz="2600" b="1" dirty="0" smtClean="0">
                <a:solidFill>
                  <a:schemeClr val="accent3">
                    <a:lumMod val="75000"/>
                  </a:schemeClr>
                </a:solidFill>
              </a:rPr>
              <a:t>Ösztönözzük </a:t>
            </a:r>
            <a:r>
              <a:rPr lang="hu-HU" sz="2600" b="1" dirty="0">
                <a:solidFill>
                  <a:schemeClr val="accent3">
                    <a:lumMod val="75000"/>
                  </a:schemeClr>
                </a:solidFill>
              </a:rPr>
              <a:t>gyermekünket, hogy önállóan végezze napi feladatait, pl.: mosakodás, fogmosás, öltözködés. A legtöbb gyerek képes erre, főleg, ha elegendő időt kap és nem sürgetjük. </a:t>
            </a:r>
            <a:endParaRPr lang="hu-HU" sz="2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hu-HU" sz="2600" b="1" dirty="0" smtClean="0">
                <a:solidFill>
                  <a:schemeClr val="accent3">
                    <a:lumMod val="75000"/>
                  </a:schemeClr>
                </a:solidFill>
              </a:rPr>
              <a:t>Vonja </a:t>
            </a:r>
            <a:r>
              <a:rPr lang="hu-HU" sz="2600" b="1" dirty="0">
                <a:solidFill>
                  <a:schemeClr val="accent3">
                    <a:lumMod val="75000"/>
                  </a:schemeClr>
                </a:solidFill>
              </a:rPr>
              <a:t>be gyermekét a házimunkába! Érdemes előre megállapodni vele, hogy mi lesz a konkrét napi feladata, pl.: este a játékok elrakása vagy Ő terít meg vacsorához. </a:t>
            </a:r>
            <a:endParaRPr lang="hu-HU" sz="2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hu-HU" sz="2600" b="1" dirty="0" smtClean="0">
                <a:solidFill>
                  <a:schemeClr val="accent3">
                    <a:lumMod val="75000"/>
                  </a:schemeClr>
                </a:solidFill>
              </a:rPr>
              <a:t>Az </a:t>
            </a:r>
            <a:r>
              <a:rPr lang="hu-HU" sz="2600" b="1" dirty="0">
                <a:solidFill>
                  <a:schemeClr val="accent3">
                    <a:lumMod val="75000"/>
                  </a:schemeClr>
                </a:solidFill>
              </a:rPr>
              <a:t>elvégzett feladatért elismerés, esetleg </a:t>
            </a:r>
            <a:r>
              <a:rPr lang="hu-HU" sz="2600" b="1" dirty="0" smtClean="0">
                <a:solidFill>
                  <a:schemeClr val="accent3">
                    <a:lumMod val="75000"/>
                  </a:schemeClr>
                </a:solidFill>
              </a:rPr>
              <a:t>jutalom jár (mese, stb.) </a:t>
            </a:r>
            <a:r>
              <a:rPr lang="hu-HU" sz="2600" b="1" dirty="0">
                <a:solidFill>
                  <a:schemeClr val="accent3">
                    <a:lumMod val="75000"/>
                  </a:schemeClr>
                </a:solidFill>
              </a:rPr>
              <a:t>Így gyermeke egyre magabiztosabbá, önállóbbá válik és megtanul felelősséget vállalni a tetteiért.</a:t>
            </a:r>
          </a:p>
        </p:txBody>
      </p:sp>
      <p:pic>
        <p:nvPicPr>
          <p:cNvPr id="5" name="Picture 4" descr="140 Gyermek fejlesztő napirend ideas | gyermek, oktatás, gyerekek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60"/>
          <a:stretch/>
        </p:blipFill>
        <p:spPr bwMode="auto">
          <a:xfrm>
            <a:off x="4822927" y="767851"/>
            <a:ext cx="1641930" cy="985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4" descr="140 Gyermek fejlesztő napirend ideas | gyermek, oktatás, gyerekek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07" b="35607"/>
          <a:stretch/>
        </p:blipFill>
        <p:spPr bwMode="auto">
          <a:xfrm>
            <a:off x="7293235" y="767851"/>
            <a:ext cx="1617598" cy="985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4" descr="140 Gyermek fejlesztő napirend ideas | gyermek, oktatás, gyerekek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43"/>
          <a:stretch/>
        </p:blipFill>
        <p:spPr bwMode="auto">
          <a:xfrm>
            <a:off x="9864342" y="767850"/>
            <a:ext cx="1798009" cy="9856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01259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536028" y="624110"/>
            <a:ext cx="12040640" cy="841619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/>
              <a:t>A sikeres iskolakezdés feltételei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74428" y="1465729"/>
            <a:ext cx="7010400" cy="493507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600" b="1" u="sng" dirty="0">
                <a:solidFill>
                  <a:srgbClr val="002060"/>
                </a:solidFill>
              </a:rPr>
              <a:t>Megfelelő napi rutin </a:t>
            </a:r>
            <a:r>
              <a:rPr lang="hu-HU" sz="2600" b="1" u="sng" dirty="0" smtClean="0">
                <a:solidFill>
                  <a:srgbClr val="002060"/>
                </a:solidFill>
              </a:rPr>
              <a:t>kialakítása:</a:t>
            </a:r>
            <a:endParaRPr lang="hu-HU" sz="2600" b="1" u="sng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hu-HU" sz="2600" b="1" u="sng" dirty="0" smtClean="0">
                <a:solidFill>
                  <a:srgbClr val="002060"/>
                </a:solidFill>
              </a:rPr>
              <a:t>- korai </a:t>
            </a:r>
            <a:r>
              <a:rPr lang="hu-HU" sz="2600" b="1" u="sng" dirty="0">
                <a:solidFill>
                  <a:srgbClr val="002060"/>
                </a:solidFill>
              </a:rPr>
              <a:t>fekvés</a:t>
            </a:r>
            <a:r>
              <a:rPr lang="hu-HU" sz="2600" b="1" dirty="0">
                <a:solidFill>
                  <a:srgbClr val="002060"/>
                </a:solidFill>
              </a:rPr>
              <a:t>, kipihent ébredés, </a:t>
            </a:r>
          </a:p>
          <a:p>
            <a:pPr marL="0" indent="0" algn="just">
              <a:buNone/>
            </a:pPr>
            <a:r>
              <a:rPr lang="hu-HU" sz="2600" b="1" dirty="0" smtClean="0">
                <a:solidFill>
                  <a:srgbClr val="002060"/>
                </a:solidFill>
              </a:rPr>
              <a:t>- a </a:t>
            </a:r>
            <a:r>
              <a:rPr lang="hu-HU" sz="2600" b="1" dirty="0">
                <a:solidFill>
                  <a:srgbClr val="002060"/>
                </a:solidFill>
              </a:rPr>
              <a:t>tanulási </a:t>
            </a:r>
            <a:r>
              <a:rPr lang="hu-HU" sz="2600" b="1" u="sng" dirty="0">
                <a:solidFill>
                  <a:srgbClr val="002060"/>
                </a:solidFill>
              </a:rPr>
              <a:t>szokások kialakítása</a:t>
            </a:r>
            <a:r>
              <a:rPr lang="hu-HU" sz="2600" b="1" dirty="0">
                <a:solidFill>
                  <a:srgbClr val="002060"/>
                </a:solidFill>
              </a:rPr>
              <a:t>, </a:t>
            </a:r>
          </a:p>
          <a:p>
            <a:pPr marL="0" indent="0" algn="just">
              <a:buNone/>
            </a:pPr>
            <a:r>
              <a:rPr lang="hu-HU" sz="2600" b="1" dirty="0" smtClean="0">
                <a:solidFill>
                  <a:srgbClr val="002060"/>
                </a:solidFill>
              </a:rPr>
              <a:t>- felszerelés összepakolása, lehetőség szerint gyermek közreműködésével</a:t>
            </a:r>
            <a:endParaRPr lang="hu-HU" sz="26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hu-HU" sz="2600" b="1" u="sng" dirty="0">
                <a:solidFill>
                  <a:srgbClr val="002060"/>
                </a:solidFill>
              </a:rPr>
              <a:t>Közös iskolai </a:t>
            </a:r>
            <a:r>
              <a:rPr lang="hu-HU" sz="2600" b="1" u="sng" dirty="0" smtClean="0">
                <a:solidFill>
                  <a:srgbClr val="002060"/>
                </a:solidFill>
              </a:rPr>
              <a:t>készülődés:</a:t>
            </a:r>
            <a:endParaRPr lang="hu-HU" sz="26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hu-HU" sz="2600" b="1" dirty="0">
                <a:solidFill>
                  <a:srgbClr val="002060"/>
                </a:solidFill>
              </a:rPr>
              <a:t>- önállóságát  is támogathatjuk</a:t>
            </a:r>
          </a:p>
          <a:p>
            <a:pPr marL="0" indent="0" algn="just">
              <a:buNone/>
            </a:pPr>
            <a:r>
              <a:rPr lang="hu-HU" sz="2600" b="1" dirty="0">
                <a:solidFill>
                  <a:srgbClr val="002060"/>
                </a:solidFill>
              </a:rPr>
              <a:t>(Pl.: ceruzahegyezés, bepakolás</a:t>
            </a:r>
            <a:r>
              <a:rPr lang="hu-HU" sz="2600" b="1" dirty="0" smtClean="0">
                <a:solidFill>
                  <a:srgbClr val="002060"/>
                </a:solidFill>
              </a:rPr>
              <a:t>)</a:t>
            </a:r>
            <a:endParaRPr lang="hu-HU" sz="2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1611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609859" y="1094704"/>
            <a:ext cx="10138796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600" b="1" u="sng" dirty="0" smtClean="0">
                <a:solidFill>
                  <a:srgbClr val="002060"/>
                </a:solidFill>
              </a:rPr>
              <a:t>Pihenés</a:t>
            </a:r>
            <a:endParaRPr lang="hu-HU" sz="2600" b="1" u="sng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hu-HU" sz="2600" b="1" dirty="0" smtClean="0">
                <a:solidFill>
                  <a:srgbClr val="002060"/>
                </a:solidFill>
              </a:rPr>
              <a:t>A </a:t>
            </a:r>
            <a:r>
              <a:rPr lang="hu-HU" sz="2600" b="1" dirty="0">
                <a:solidFill>
                  <a:srgbClr val="002060"/>
                </a:solidFill>
              </a:rPr>
              <a:t>kipihent lurkó:   </a:t>
            </a:r>
          </a:p>
          <a:p>
            <a:pPr algn="just">
              <a:lnSpc>
                <a:spcPct val="150000"/>
              </a:lnSpc>
            </a:pPr>
            <a:r>
              <a:rPr lang="hu-HU" sz="2600" b="1" dirty="0">
                <a:solidFill>
                  <a:srgbClr val="002060"/>
                </a:solidFill>
              </a:rPr>
              <a:t>- képes megmutatni képességeit és  tud kitartóan figyelni   </a:t>
            </a:r>
          </a:p>
          <a:p>
            <a:pPr algn="just">
              <a:lnSpc>
                <a:spcPct val="150000"/>
              </a:lnSpc>
            </a:pPr>
            <a:r>
              <a:rPr lang="hu-HU" sz="2600" b="1" dirty="0">
                <a:solidFill>
                  <a:srgbClr val="002060"/>
                </a:solidFill>
              </a:rPr>
              <a:t>- fizikálisan feltöltődik </a:t>
            </a:r>
          </a:p>
          <a:p>
            <a:pPr algn="just">
              <a:lnSpc>
                <a:spcPct val="150000"/>
              </a:lnSpc>
            </a:pPr>
            <a:r>
              <a:rPr lang="hu-HU" sz="2600" b="1" dirty="0">
                <a:solidFill>
                  <a:srgbClr val="002060"/>
                </a:solidFill>
              </a:rPr>
              <a:t>- a lexikális tudás rögzül a hosszú távú memóriában</a:t>
            </a:r>
          </a:p>
          <a:p>
            <a:pPr algn="just">
              <a:lnSpc>
                <a:spcPct val="150000"/>
              </a:lnSpc>
            </a:pPr>
            <a:r>
              <a:rPr lang="hu-HU" sz="2600" b="1" u="sng" dirty="0">
                <a:solidFill>
                  <a:srgbClr val="002060"/>
                </a:solidFill>
              </a:rPr>
              <a:t>- befolyásolja a tanulást, a viselkedést és az érzelmi, hangulati állapotot is</a:t>
            </a:r>
          </a:p>
        </p:txBody>
      </p:sp>
    </p:spTree>
    <p:extLst>
      <p:ext uri="{BB962C8B-B14F-4D97-AF65-F5344CB8AC3E}">
        <p14:creationId xmlns:p14="http://schemas.microsoft.com/office/powerpoint/2010/main" val="690119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4400" b="1" spc="120" dirty="0"/>
              <a:t>A sikeres iskolakezdés feltételei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4400" y="1597572"/>
            <a:ext cx="10731062" cy="5112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600" b="1" u="sng" dirty="0" smtClean="0">
                <a:solidFill>
                  <a:srgbClr val="002060"/>
                </a:solidFill>
              </a:rPr>
              <a:t>Szellemi kikapcsolódás:</a:t>
            </a:r>
          </a:p>
          <a:p>
            <a:pPr marL="0" indent="0">
              <a:buNone/>
            </a:pPr>
            <a:r>
              <a:rPr lang="hu-HU" sz="2600" b="1" dirty="0" smtClean="0">
                <a:solidFill>
                  <a:srgbClr val="002060"/>
                </a:solidFill>
              </a:rPr>
              <a:t>- a gyermek olyan dolgokat tegyen, ami </a:t>
            </a:r>
            <a:r>
              <a:rPr lang="hu-HU" sz="2600" b="1" u="sng" dirty="0" smtClean="0">
                <a:solidFill>
                  <a:srgbClr val="002060"/>
                </a:solidFill>
              </a:rPr>
              <a:t>örömet okoz </a:t>
            </a:r>
            <a:r>
              <a:rPr lang="hu-HU" sz="2600" b="1" dirty="0" smtClean="0">
                <a:solidFill>
                  <a:srgbClr val="002060"/>
                </a:solidFill>
              </a:rPr>
              <a:t> neki</a:t>
            </a:r>
          </a:p>
          <a:p>
            <a:pPr marL="0" indent="0">
              <a:buNone/>
            </a:pPr>
            <a:r>
              <a:rPr lang="hu-HU" sz="2600" b="1" dirty="0" smtClean="0">
                <a:solidFill>
                  <a:srgbClr val="002060"/>
                </a:solidFill>
              </a:rPr>
              <a:t>- ha nem, hamar kimerül, kedvét veszti</a:t>
            </a:r>
          </a:p>
          <a:p>
            <a:pPr marL="0" indent="0">
              <a:buNone/>
            </a:pPr>
            <a:endParaRPr lang="hu-HU" sz="2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sz="2600" b="1" u="sng" dirty="0" smtClean="0">
                <a:solidFill>
                  <a:srgbClr val="002060"/>
                </a:solidFill>
              </a:rPr>
              <a:t>Szülői szeretet és bizalom:</a:t>
            </a:r>
          </a:p>
          <a:p>
            <a:pPr marL="0" indent="0">
              <a:buNone/>
            </a:pPr>
            <a:r>
              <a:rPr lang="hu-HU" sz="2600" b="1" dirty="0" smtClean="0">
                <a:solidFill>
                  <a:srgbClr val="002060"/>
                </a:solidFill>
              </a:rPr>
              <a:t>Az az első osztályos gyermek teljesít sikeresen, aki érzi, </a:t>
            </a:r>
            <a:r>
              <a:rPr lang="hu-HU" sz="2600" b="1" u="sng" dirty="0" smtClean="0">
                <a:solidFill>
                  <a:srgbClr val="002060"/>
                </a:solidFill>
              </a:rPr>
              <a:t>szülei elfogadják, még akkor is, ha néha hibázik.</a:t>
            </a:r>
          </a:p>
          <a:p>
            <a:pPr marL="0" indent="0">
              <a:buNone/>
            </a:pPr>
            <a:endParaRPr lang="hu-HU" sz="2800" u="sng" dirty="0">
              <a:solidFill>
                <a:srgbClr val="002060"/>
              </a:solidFill>
            </a:endParaRPr>
          </a:p>
          <a:p>
            <a:endParaRPr lang="hu-H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02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b="1" dirty="0"/>
              <a:t>Szülői </a:t>
            </a:r>
            <a:r>
              <a:rPr lang="hu-HU" sz="4000" b="1" dirty="0" smtClean="0"/>
              <a:t>segítés, támogatás.</a:t>
            </a:r>
            <a:br>
              <a:rPr lang="hu-HU" sz="4000" b="1" dirty="0" smtClean="0"/>
            </a:br>
            <a:r>
              <a:rPr lang="hu-HU" sz="4000" b="1" dirty="0" smtClean="0"/>
              <a:t>Mit tehetünk szülőként?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90040" y="2196662"/>
            <a:ext cx="8414571" cy="3714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3200" b="1" u="sng" dirty="0" smtClean="0">
                <a:solidFill>
                  <a:srgbClr val="002060"/>
                </a:solidFill>
              </a:rPr>
              <a:t>- </a:t>
            </a:r>
            <a:r>
              <a:rPr lang="hu-HU" sz="2600" b="1" u="sng" dirty="0">
                <a:solidFill>
                  <a:srgbClr val="002060"/>
                </a:solidFill>
              </a:rPr>
              <a:t>N</a:t>
            </a:r>
            <a:r>
              <a:rPr lang="hu-HU" sz="2600" b="1" u="sng" dirty="0" smtClean="0">
                <a:solidFill>
                  <a:srgbClr val="002060"/>
                </a:solidFill>
              </a:rPr>
              <a:t>agy </a:t>
            </a:r>
            <a:r>
              <a:rPr lang="hu-HU" sz="2600" b="1" u="sng" dirty="0">
                <a:solidFill>
                  <a:srgbClr val="002060"/>
                </a:solidFill>
              </a:rPr>
              <a:t>kihívást</a:t>
            </a:r>
            <a:r>
              <a:rPr lang="hu-HU" sz="2600" b="1" dirty="0">
                <a:solidFill>
                  <a:srgbClr val="002060"/>
                </a:solidFill>
              </a:rPr>
              <a:t> jelent </a:t>
            </a:r>
            <a:r>
              <a:rPr lang="hu-HU" sz="2600" b="1" dirty="0" smtClean="0">
                <a:solidFill>
                  <a:srgbClr val="002060"/>
                </a:solidFill>
              </a:rPr>
              <a:t>az iskolakezdés.</a:t>
            </a:r>
            <a:endParaRPr lang="hu-HU" sz="2600" b="1" dirty="0">
              <a:solidFill>
                <a:srgbClr val="002060"/>
              </a:solidFill>
            </a:endParaRPr>
          </a:p>
          <a:p>
            <a:pPr algn="just">
              <a:buFontTx/>
              <a:buChar char="-"/>
            </a:pPr>
            <a:r>
              <a:rPr lang="hu-HU" sz="2600" b="1" dirty="0" smtClean="0">
                <a:solidFill>
                  <a:srgbClr val="002060"/>
                </a:solidFill>
              </a:rPr>
              <a:t>NE </a:t>
            </a:r>
            <a:r>
              <a:rPr lang="hu-HU" sz="2600" b="1" dirty="0">
                <a:solidFill>
                  <a:srgbClr val="002060"/>
                </a:solidFill>
              </a:rPr>
              <a:t>mutassák </a:t>
            </a:r>
            <a:r>
              <a:rPr lang="hu-HU" sz="2600" b="1" dirty="0" smtClean="0">
                <a:solidFill>
                  <a:srgbClr val="002060"/>
                </a:solidFill>
              </a:rPr>
              <a:t>feszültségüket!</a:t>
            </a:r>
          </a:p>
          <a:p>
            <a:pPr algn="just">
              <a:buFontTx/>
              <a:buChar char="-"/>
            </a:pPr>
            <a:r>
              <a:rPr lang="hu-HU" sz="2600" b="1" dirty="0">
                <a:solidFill>
                  <a:srgbClr val="002060"/>
                </a:solidFill>
              </a:rPr>
              <a:t>T</a:t>
            </a:r>
            <a:r>
              <a:rPr lang="hu-HU" sz="2600" b="1" dirty="0" smtClean="0">
                <a:solidFill>
                  <a:srgbClr val="002060"/>
                </a:solidFill>
              </a:rPr>
              <a:t>eremtsenek biztonságos, szeretetteljes légkört!</a:t>
            </a:r>
            <a:endParaRPr lang="hu-HU" sz="2600" b="1" dirty="0">
              <a:solidFill>
                <a:srgbClr val="002060"/>
              </a:solidFill>
            </a:endParaRPr>
          </a:p>
          <a:p>
            <a:pPr algn="just">
              <a:buFontTx/>
              <a:buChar char="-"/>
            </a:pPr>
            <a:r>
              <a:rPr lang="hu-HU" sz="2600" b="1" dirty="0">
                <a:solidFill>
                  <a:srgbClr val="002060"/>
                </a:solidFill>
              </a:rPr>
              <a:t>N</a:t>
            </a:r>
            <a:r>
              <a:rPr lang="hu-HU" sz="2600" b="1" dirty="0" smtClean="0">
                <a:solidFill>
                  <a:srgbClr val="002060"/>
                </a:solidFill>
              </a:rPr>
              <a:t>yugodtan </a:t>
            </a:r>
            <a:r>
              <a:rPr lang="hu-HU" sz="2600" b="1" dirty="0">
                <a:solidFill>
                  <a:srgbClr val="002060"/>
                </a:solidFill>
              </a:rPr>
              <a:t>induljon a nap </a:t>
            </a:r>
            <a:r>
              <a:rPr lang="hu-HU" sz="2600" b="1" dirty="0" smtClean="0">
                <a:solidFill>
                  <a:srgbClr val="002060"/>
                </a:solidFill>
              </a:rPr>
              <a:t>(reggeli)!</a:t>
            </a:r>
          </a:p>
          <a:p>
            <a:pPr algn="just">
              <a:buFontTx/>
              <a:buChar char="-"/>
            </a:pPr>
            <a:r>
              <a:rPr lang="hu-HU" sz="2600" b="1" dirty="0">
                <a:solidFill>
                  <a:srgbClr val="002060"/>
                </a:solidFill>
              </a:rPr>
              <a:t>A</a:t>
            </a:r>
            <a:r>
              <a:rPr lang="hu-HU" sz="2600" b="1" dirty="0" smtClean="0">
                <a:solidFill>
                  <a:srgbClr val="002060"/>
                </a:solidFill>
              </a:rPr>
              <a:t>djanak neki minél több lehetőséget az önállóságra!</a:t>
            </a:r>
            <a:endParaRPr lang="hu-HU" sz="2600" b="1" dirty="0">
              <a:solidFill>
                <a:srgbClr val="002060"/>
              </a:solidFill>
            </a:endParaRPr>
          </a:p>
          <a:p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30287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88579" y="1371600"/>
            <a:ext cx="10916033" cy="45396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600" b="1" u="sng" dirty="0">
                <a:solidFill>
                  <a:srgbClr val="002060"/>
                </a:solidFill>
              </a:rPr>
              <a:t>Beszélgessünk </a:t>
            </a:r>
            <a:r>
              <a:rPr lang="hu-HU" sz="2600" b="1" u="sng" dirty="0" smtClean="0">
                <a:solidFill>
                  <a:srgbClr val="002060"/>
                </a:solidFill>
              </a:rPr>
              <a:t>gyermekünkkel!</a:t>
            </a:r>
            <a:endParaRPr lang="hu-HU" sz="2600" b="1" u="sng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hu-HU" sz="2600" b="1" u="sng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hu-HU" sz="2600" b="1" dirty="0" err="1">
                <a:solidFill>
                  <a:srgbClr val="002060"/>
                </a:solidFill>
              </a:rPr>
              <a:t>-Fogalmaztassuk</a:t>
            </a:r>
            <a:r>
              <a:rPr lang="hu-HU" sz="2600" b="1" dirty="0">
                <a:solidFill>
                  <a:srgbClr val="002060"/>
                </a:solidFill>
              </a:rPr>
              <a:t> meg velük, </a:t>
            </a:r>
            <a:r>
              <a:rPr lang="hu-HU" sz="2600" b="1" u="sng" dirty="0">
                <a:solidFill>
                  <a:srgbClr val="002060"/>
                </a:solidFill>
              </a:rPr>
              <a:t>miért jó, hogy iskolások </a:t>
            </a:r>
            <a:r>
              <a:rPr lang="hu-HU" sz="2600" b="1" u="sng" dirty="0" smtClean="0">
                <a:solidFill>
                  <a:srgbClr val="002060"/>
                </a:solidFill>
              </a:rPr>
              <a:t>lesznek,</a:t>
            </a:r>
            <a:endParaRPr lang="hu-HU" sz="2600" b="1" u="sng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hu-HU" sz="2600" b="1" dirty="0" smtClean="0">
                <a:solidFill>
                  <a:srgbClr val="002060"/>
                </a:solidFill>
              </a:rPr>
              <a:t>motivációjukat </a:t>
            </a:r>
            <a:r>
              <a:rPr lang="hu-HU" sz="2600" b="1" dirty="0">
                <a:solidFill>
                  <a:srgbClr val="002060"/>
                </a:solidFill>
              </a:rPr>
              <a:t>is </a:t>
            </a:r>
            <a:r>
              <a:rPr lang="hu-HU" sz="2600" b="1" dirty="0" smtClean="0">
                <a:solidFill>
                  <a:srgbClr val="002060"/>
                </a:solidFill>
              </a:rPr>
              <a:t>erősítjük ezáltal.</a:t>
            </a:r>
          </a:p>
          <a:p>
            <a:pPr marL="0" indent="0" algn="just">
              <a:buNone/>
            </a:pPr>
            <a:r>
              <a:rPr lang="hu-HU" sz="2600" b="1" dirty="0" smtClean="0">
                <a:solidFill>
                  <a:srgbClr val="002060"/>
                </a:solidFill>
              </a:rPr>
              <a:t>Lehetséges </a:t>
            </a:r>
            <a:r>
              <a:rPr lang="hu-HU" sz="2600" b="1" dirty="0">
                <a:solidFill>
                  <a:srgbClr val="002060"/>
                </a:solidFill>
              </a:rPr>
              <a:t>válaszok: </a:t>
            </a:r>
          </a:p>
          <a:p>
            <a:pPr marL="0" indent="0">
              <a:buNone/>
            </a:pPr>
            <a:r>
              <a:rPr lang="hu-HU" sz="2600" b="1" dirty="0">
                <a:solidFill>
                  <a:srgbClr val="002060"/>
                </a:solidFill>
              </a:rPr>
              <a:t>- megtanulsz olvasni (újabb meséskönyvek beszerzése)</a:t>
            </a:r>
          </a:p>
          <a:p>
            <a:pPr marL="0" indent="0" algn="just">
              <a:buNone/>
            </a:pPr>
            <a:r>
              <a:rPr lang="hu-HU" sz="2600" b="1" dirty="0">
                <a:solidFill>
                  <a:srgbClr val="002060"/>
                </a:solidFill>
              </a:rPr>
              <a:t>- több barátod lesz (támogassuk barátságait)</a:t>
            </a:r>
          </a:p>
          <a:p>
            <a:pPr marL="0" indent="0" algn="just">
              <a:buNone/>
            </a:pPr>
            <a:r>
              <a:rPr lang="hu-HU" sz="2600" b="1" dirty="0">
                <a:solidFill>
                  <a:srgbClr val="002060"/>
                </a:solidFill>
              </a:rPr>
              <a:t>- önállóbb leszel (otthon is kapjon több szabadságot</a:t>
            </a:r>
            <a:r>
              <a:rPr lang="hu-HU" sz="2600" b="1" dirty="0" smtClean="0">
                <a:solidFill>
                  <a:srgbClr val="002060"/>
                </a:solidFill>
              </a:rPr>
              <a:t>, vagy </a:t>
            </a:r>
            <a:r>
              <a:rPr lang="hu-HU" sz="2600" b="1" dirty="0">
                <a:solidFill>
                  <a:srgbClr val="002060"/>
                </a:solidFill>
              </a:rPr>
              <a:t>olyan feladatokat, amiért felelősséggel tartozik</a:t>
            </a:r>
            <a:r>
              <a:rPr lang="hu-HU" sz="2600" b="1" dirty="0" smtClean="0">
                <a:solidFill>
                  <a:srgbClr val="002060"/>
                </a:solidFill>
              </a:rPr>
              <a:t>).</a:t>
            </a:r>
            <a:endParaRPr lang="hu-HU" sz="2600" b="1" dirty="0">
              <a:solidFill>
                <a:srgbClr val="002060"/>
              </a:solidFill>
            </a:endParaRPr>
          </a:p>
          <a:p>
            <a:endParaRPr lang="hu-HU" sz="2600" b="1" dirty="0"/>
          </a:p>
        </p:txBody>
      </p:sp>
    </p:spTree>
    <p:extLst>
      <p:ext uri="{BB962C8B-B14F-4D97-AF65-F5344CB8AC3E}">
        <p14:creationId xmlns:p14="http://schemas.microsoft.com/office/powerpoint/2010/main" val="404559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9697" y="624110"/>
            <a:ext cx="11304915" cy="1280890"/>
          </a:xfrm>
        </p:spPr>
        <p:txBody>
          <a:bodyPr/>
          <a:lstStyle/>
          <a:p>
            <a:pPr algn="ctr"/>
            <a:r>
              <a:rPr lang="hu-HU" sz="4000" b="1" dirty="0" smtClean="0"/>
              <a:t>Viselkedés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81891" y="2133600"/>
            <a:ext cx="10922721" cy="3777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600" b="1" dirty="0" smtClean="0">
                <a:solidFill>
                  <a:srgbClr val="002060"/>
                </a:solidFill>
              </a:rPr>
              <a:t>- beiskolázás </a:t>
            </a:r>
            <a:r>
              <a:rPr lang="hu-HU" sz="2600" b="1" dirty="0">
                <a:solidFill>
                  <a:srgbClr val="002060"/>
                </a:solidFill>
              </a:rPr>
              <a:t>egy következő lépcsőfok az óvoda után </a:t>
            </a:r>
          </a:p>
          <a:p>
            <a:pPr marL="0" indent="0" algn="just">
              <a:buNone/>
            </a:pPr>
            <a:r>
              <a:rPr lang="hu-HU" sz="2600" b="1" dirty="0" smtClean="0">
                <a:solidFill>
                  <a:srgbClr val="002060"/>
                </a:solidFill>
              </a:rPr>
              <a:t>- jelentősen </a:t>
            </a:r>
            <a:r>
              <a:rPr lang="hu-HU" sz="2600" b="1" dirty="0">
                <a:solidFill>
                  <a:srgbClr val="002060"/>
                </a:solidFill>
              </a:rPr>
              <a:t>eltér a  gyermekek eddigi életétől </a:t>
            </a:r>
          </a:p>
          <a:p>
            <a:pPr marL="0" indent="0" algn="just">
              <a:buNone/>
            </a:pPr>
            <a:r>
              <a:rPr lang="hu-HU" sz="2600" b="1" u="sng" dirty="0" smtClean="0">
                <a:solidFill>
                  <a:srgbClr val="002060"/>
                </a:solidFill>
              </a:rPr>
              <a:t>- új </a:t>
            </a:r>
            <a:r>
              <a:rPr lang="hu-HU" sz="2600" b="1" u="sng" dirty="0">
                <a:solidFill>
                  <a:srgbClr val="002060"/>
                </a:solidFill>
              </a:rPr>
              <a:t>világgal </a:t>
            </a:r>
            <a:r>
              <a:rPr lang="hu-HU" sz="2600" b="1" dirty="0">
                <a:solidFill>
                  <a:srgbClr val="002060"/>
                </a:solidFill>
              </a:rPr>
              <a:t>találkoznak </a:t>
            </a:r>
          </a:p>
          <a:p>
            <a:pPr marL="0" indent="0" algn="just">
              <a:buNone/>
            </a:pPr>
            <a:r>
              <a:rPr lang="hu-HU" sz="2600" b="1" dirty="0" smtClean="0">
                <a:solidFill>
                  <a:srgbClr val="002060"/>
                </a:solidFill>
              </a:rPr>
              <a:t>- átmenetileg </a:t>
            </a:r>
            <a:r>
              <a:rPr lang="hu-HU" sz="2600" b="1" u="sng" dirty="0" smtClean="0">
                <a:solidFill>
                  <a:srgbClr val="002060"/>
                </a:solidFill>
              </a:rPr>
              <a:t>változásokat tapasztalhatnak </a:t>
            </a:r>
            <a:r>
              <a:rPr lang="hu-HU" sz="2600" b="1" u="sng" dirty="0">
                <a:solidFill>
                  <a:srgbClr val="002060"/>
                </a:solidFill>
              </a:rPr>
              <a:t>a gyermekük </a:t>
            </a:r>
            <a:r>
              <a:rPr lang="hu-HU" sz="2600" b="1" u="sng" dirty="0" smtClean="0">
                <a:solidFill>
                  <a:srgbClr val="002060"/>
                </a:solidFill>
              </a:rPr>
              <a:t>viselkedésében</a:t>
            </a:r>
          </a:p>
          <a:p>
            <a:pPr marL="0" indent="0" algn="just">
              <a:buNone/>
            </a:pPr>
            <a:r>
              <a:rPr lang="hu-HU" sz="2600" b="1" u="sng" dirty="0" smtClean="0">
                <a:solidFill>
                  <a:srgbClr val="002060"/>
                </a:solidFill>
              </a:rPr>
              <a:t>- ahogyan a szülő reagál a hibákra, úgy fog reagálni a gyermek is</a:t>
            </a:r>
            <a:endParaRPr lang="hu-HU" sz="2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875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" y="624110"/>
            <a:ext cx="11504612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sz="4400" b="1" spc="150" dirty="0" smtClean="0"/>
              <a:t>A mozgás, mint </a:t>
            </a:r>
            <a:r>
              <a:rPr lang="hu-HU" sz="4400" b="1" spc="150" dirty="0"/>
              <a:t>tanulás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600" b="1" dirty="0" smtClean="0">
                <a:solidFill>
                  <a:srgbClr val="002060"/>
                </a:solidFill>
              </a:rPr>
              <a:t>„A mozgás az agy fejlődésének üzemanyaga.”</a:t>
            </a:r>
          </a:p>
          <a:p>
            <a:pPr marL="0" indent="0">
              <a:buNone/>
            </a:pPr>
            <a:endParaRPr lang="hu-HU" sz="2600" b="1" dirty="0">
              <a:solidFill>
                <a:srgbClr val="002060"/>
              </a:solidFill>
            </a:endParaRPr>
          </a:p>
          <a:p>
            <a:r>
              <a:rPr lang="hu-HU" sz="2600" b="1" dirty="0" smtClean="0">
                <a:solidFill>
                  <a:srgbClr val="002060"/>
                </a:solidFill>
              </a:rPr>
              <a:t>Sok gyerek azért fárad el hamar az iskolában, mert nem mozog eleget – nem „éretlen”, csak mozgáshiányos</a:t>
            </a:r>
          </a:p>
          <a:p>
            <a:r>
              <a:rPr lang="hu-HU" sz="2600" b="1" dirty="0" smtClean="0">
                <a:solidFill>
                  <a:srgbClr val="002060"/>
                </a:solidFill>
              </a:rPr>
              <a:t>Naponta legalább 1 óra szabad mozgás csodát tesz (futás, mászás, ugrálás)</a:t>
            </a:r>
          </a:p>
          <a:p>
            <a:pPr marL="0" indent="0">
              <a:buNone/>
            </a:pPr>
            <a:endParaRPr lang="hu-HU" sz="2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54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004290" y="2207491"/>
            <a:ext cx="96427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  <a:defRPr/>
            </a:pPr>
            <a:r>
              <a:rPr lang="hu-HU" sz="2800" b="1" dirty="0">
                <a:solidFill>
                  <a:srgbClr val="002060"/>
                </a:solidFill>
              </a:rPr>
              <a:t>„</a:t>
            </a:r>
            <a:r>
              <a:rPr lang="hu-HU" sz="2800" b="1" i="1" dirty="0">
                <a:solidFill>
                  <a:srgbClr val="002060"/>
                </a:solidFill>
              </a:rPr>
              <a:t>Az iskola arra való, hogy az ember megtanuljon tanulni, hogy felébredjen a tudásvágya, megismerje a jól végzett munka örömét, megízlelje az alkotás izgalmát, megtanulja szeretni, amit csinál, és megtalálja azt a munkát, amit szeretni fog.”</a:t>
            </a:r>
          </a:p>
          <a:p>
            <a:pPr algn="r">
              <a:buNone/>
              <a:defRPr/>
            </a:pPr>
            <a:r>
              <a:rPr lang="hu-HU" sz="2800" b="1" i="1" dirty="0">
                <a:solidFill>
                  <a:srgbClr val="002060"/>
                </a:solidFill>
              </a:rPr>
              <a:t>(Szent-Györgyi Albert)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20814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14249" y="548750"/>
            <a:ext cx="8911687" cy="1280890"/>
          </a:xfrm>
        </p:spPr>
        <p:txBody>
          <a:bodyPr>
            <a:normAutofit/>
          </a:bodyPr>
          <a:lstStyle/>
          <a:p>
            <a:r>
              <a:rPr lang="hu-HU" sz="4000" b="1" spc="100" dirty="0"/>
              <a:t>Nagymozgás fejlesztése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600" b="1" dirty="0" smtClean="0">
                <a:solidFill>
                  <a:srgbClr val="002060"/>
                </a:solidFill>
              </a:rPr>
              <a:t>- kerékpározás</a:t>
            </a:r>
            <a:endParaRPr lang="hu-HU" sz="2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sz="2600" b="1" dirty="0" smtClean="0">
                <a:solidFill>
                  <a:srgbClr val="002060"/>
                </a:solidFill>
              </a:rPr>
              <a:t>- rollerezés</a:t>
            </a:r>
            <a:endParaRPr lang="hu-HU" sz="2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sz="2600" b="1" dirty="0" smtClean="0">
                <a:solidFill>
                  <a:srgbClr val="002060"/>
                </a:solidFill>
              </a:rPr>
              <a:t>- állatok </a:t>
            </a:r>
            <a:r>
              <a:rPr lang="hu-HU" sz="2600" b="1" dirty="0">
                <a:solidFill>
                  <a:srgbClr val="002060"/>
                </a:solidFill>
              </a:rPr>
              <a:t>mozgásának játékos utánzása</a:t>
            </a:r>
          </a:p>
          <a:p>
            <a:pPr marL="0" indent="0">
              <a:buNone/>
            </a:pPr>
            <a:r>
              <a:rPr lang="hu-HU" sz="2600" b="1" dirty="0">
                <a:solidFill>
                  <a:srgbClr val="002060"/>
                </a:solidFill>
              </a:rPr>
              <a:t>(Pl.: Hogyan ugrál a béka és a nyuszi, </a:t>
            </a:r>
            <a:r>
              <a:rPr lang="hu-HU" sz="2600" b="1" dirty="0" smtClean="0">
                <a:solidFill>
                  <a:srgbClr val="002060"/>
                </a:solidFill>
              </a:rPr>
              <a:t>hogyan mászik </a:t>
            </a:r>
            <a:r>
              <a:rPr lang="hu-HU" sz="2600" b="1" dirty="0">
                <a:solidFill>
                  <a:srgbClr val="002060"/>
                </a:solidFill>
              </a:rPr>
              <a:t>a </a:t>
            </a:r>
            <a:r>
              <a:rPr lang="hu-HU" sz="2600" b="1" dirty="0" smtClean="0">
                <a:solidFill>
                  <a:srgbClr val="002060"/>
                </a:solidFill>
              </a:rPr>
              <a:t>fóka</a:t>
            </a:r>
            <a:r>
              <a:rPr lang="hu-HU" sz="2600" b="1" dirty="0">
                <a:solidFill>
                  <a:srgbClr val="002060"/>
                </a:solidFill>
              </a:rPr>
              <a:t>, hogyan megy a rák és a pók.)</a:t>
            </a:r>
          </a:p>
          <a:p>
            <a:pPr marL="0" indent="0">
              <a:buNone/>
            </a:pPr>
            <a:r>
              <a:rPr lang="hu-HU" sz="2600" b="1" dirty="0" smtClean="0">
                <a:solidFill>
                  <a:srgbClr val="002060"/>
                </a:solidFill>
              </a:rPr>
              <a:t>- kúszás</a:t>
            </a:r>
            <a:r>
              <a:rPr lang="hu-HU" sz="2600" b="1" dirty="0">
                <a:solidFill>
                  <a:srgbClr val="002060"/>
                </a:solidFill>
              </a:rPr>
              <a:t>, mászás, </a:t>
            </a:r>
            <a:r>
              <a:rPr lang="hu-HU" sz="2600" b="1" dirty="0" smtClean="0">
                <a:solidFill>
                  <a:srgbClr val="002060"/>
                </a:solidFill>
              </a:rPr>
              <a:t>szökdelések, lábujjhegyen járás, </a:t>
            </a:r>
            <a:r>
              <a:rPr lang="hu-HU" sz="2600" b="1" dirty="0" err="1" smtClean="0">
                <a:solidFill>
                  <a:srgbClr val="002060"/>
                </a:solidFill>
              </a:rPr>
              <a:t>mászókázás</a:t>
            </a:r>
            <a:endParaRPr lang="hu-HU" sz="2600" b="1" dirty="0">
              <a:solidFill>
                <a:srgbClr val="002060"/>
              </a:solidFill>
            </a:endParaRPr>
          </a:p>
          <a:p>
            <a:endParaRPr lang="hu-HU" sz="28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Bogyó és Babóca 13 Új Mese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262" y="624110"/>
            <a:ext cx="2888685" cy="203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 descr="Bekotesi rajz itt ne - Gyermek rollerek - árak, akciók, vásárlás olcsón -  Vatera.hu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3" t="8000" r="14815" b="9000"/>
          <a:stretch/>
        </p:blipFill>
        <p:spPr bwMode="auto">
          <a:xfrm>
            <a:off x="367862" y="4022411"/>
            <a:ext cx="2221350" cy="26306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18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89434" y="624110"/>
            <a:ext cx="8015178" cy="1280890"/>
          </a:xfrm>
        </p:spPr>
        <p:txBody>
          <a:bodyPr>
            <a:normAutofit fontScale="90000"/>
          </a:bodyPr>
          <a:lstStyle/>
          <a:p>
            <a:r>
              <a:rPr lang="hu-HU" sz="4400" dirty="0" smtClean="0"/>
              <a:t/>
            </a:r>
            <a:br>
              <a:rPr lang="hu-HU" sz="4400" dirty="0" smtClean="0"/>
            </a:br>
            <a:r>
              <a:rPr lang="hu-HU" sz="4400" b="1" spc="100" dirty="0" smtClean="0"/>
              <a:t>Ismeretek </a:t>
            </a:r>
            <a:r>
              <a:rPr lang="hu-HU" sz="4400" b="1" spc="100" dirty="0"/>
              <a:t>bővítése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b="1" dirty="0" smtClean="0">
                <a:solidFill>
                  <a:srgbClr val="002060"/>
                </a:solidFill>
              </a:rPr>
              <a:t>-</a:t>
            </a:r>
            <a:r>
              <a:rPr lang="hu-HU" sz="3200" dirty="0" smtClean="0">
                <a:solidFill>
                  <a:srgbClr val="002060"/>
                </a:solidFill>
              </a:rPr>
              <a:t> </a:t>
            </a:r>
            <a:r>
              <a:rPr lang="hu-HU" sz="2600" b="1" dirty="0" smtClean="0">
                <a:solidFill>
                  <a:srgbClr val="002060"/>
                </a:solidFill>
              </a:rPr>
              <a:t>sok-sok </a:t>
            </a:r>
            <a:r>
              <a:rPr lang="hu-HU" sz="2600" b="1" dirty="0">
                <a:solidFill>
                  <a:srgbClr val="002060"/>
                </a:solidFill>
              </a:rPr>
              <a:t>közös játékkal</a:t>
            </a:r>
          </a:p>
          <a:p>
            <a:pPr marL="0" indent="0">
              <a:buNone/>
            </a:pPr>
            <a:r>
              <a:rPr lang="hu-HU" sz="2600" b="1" dirty="0">
                <a:solidFill>
                  <a:srgbClr val="002060"/>
                </a:solidFill>
              </a:rPr>
              <a:t>- meséléssel, </a:t>
            </a:r>
            <a:r>
              <a:rPr lang="hu-HU" sz="2600" b="1" dirty="0" smtClean="0">
                <a:solidFill>
                  <a:srgbClr val="002060"/>
                </a:solidFill>
              </a:rPr>
              <a:t>mesehallgatással, </a:t>
            </a:r>
            <a:r>
              <a:rPr lang="hu-HU" sz="2600" b="1" dirty="0" err="1" smtClean="0">
                <a:solidFill>
                  <a:srgbClr val="002060"/>
                </a:solidFill>
              </a:rPr>
              <a:t>mondókázással</a:t>
            </a:r>
            <a:endParaRPr lang="hu-HU" sz="2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sz="2600" b="1" dirty="0">
                <a:solidFill>
                  <a:srgbClr val="002060"/>
                </a:solidFill>
              </a:rPr>
              <a:t>- beszélgetésekkel</a:t>
            </a:r>
          </a:p>
          <a:p>
            <a:pPr marL="0" indent="0">
              <a:buNone/>
            </a:pPr>
            <a:r>
              <a:rPr lang="hu-HU" sz="2600" b="1" dirty="0" smtClean="0">
                <a:solidFill>
                  <a:srgbClr val="002060"/>
                </a:solidFill>
              </a:rPr>
              <a:t>- közösen </a:t>
            </a:r>
            <a:r>
              <a:rPr lang="hu-HU" sz="2600" b="1" dirty="0">
                <a:solidFill>
                  <a:srgbClr val="002060"/>
                </a:solidFill>
              </a:rPr>
              <a:t>átélt </a:t>
            </a:r>
            <a:r>
              <a:rPr lang="hu-HU" sz="2600" b="1" dirty="0" smtClean="0">
                <a:solidFill>
                  <a:srgbClr val="002060"/>
                </a:solidFill>
              </a:rPr>
              <a:t>élményekkel</a:t>
            </a:r>
          </a:p>
          <a:p>
            <a:pPr marL="0" indent="0">
              <a:buNone/>
            </a:pPr>
            <a:endParaRPr lang="hu-HU" sz="2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sz="2600" b="1" u="sng" dirty="0" smtClean="0">
                <a:solidFill>
                  <a:srgbClr val="002060"/>
                </a:solidFill>
              </a:rPr>
              <a:t>Legnagyobb </a:t>
            </a:r>
            <a:r>
              <a:rPr lang="hu-HU" sz="2600" b="1" u="sng" dirty="0">
                <a:solidFill>
                  <a:srgbClr val="002060"/>
                </a:solidFill>
              </a:rPr>
              <a:t>ajándék az együtt töltött idő!</a:t>
            </a:r>
          </a:p>
          <a:p>
            <a:pPr marL="0" indent="0">
              <a:buNone/>
            </a:pPr>
            <a:endParaRPr lang="hu-HU" sz="3200" b="1" dirty="0">
              <a:solidFill>
                <a:srgbClr val="002060"/>
              </a:solidFill>
            </a:endParaRPr>
          </a:p>
          <a:p>
            <a:endParaRPr lang="hu-HU" sz="3200" dirty="0">
              <a:solidFill>
                <a:srgbClr val="002060"/>
              </a:solidFill>
            </a:endParaRPr>
          </a:p>
        </p:txBody>
      </p:sp>
      <p:pic>
        <p:nvPicPr>
          <p:cNvPr id="4" name="Kép 3" descr="TÁJÉKOZTATÁS ISKOLAKEZDÉSI TÁMOGATÁSRÓL | Balatonberén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57200"/>
            <a:ext cx="3039035" cy="21914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234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8001" y="624110"/>
            <a:ext cx="8456612" cy="1280890"/>
          </a:xfrm>
        </p:spPr>
        <p:txBody>
          <a:bodyPr>
            <a:noAutofit/>
          </a:bodyPr>
          <a:lstStyle/>
          <a:p>
            <a:r>
              <a:rPr lang="hu-HU" sz="4000" b="1" spc="100" dirty="0"/>
              <a:t>Iskolai tanulást elősegítő </a:t>
            </a:r>
            <a:r>
              <a:rPr lang="hu-HU" sz="4000" b="1" spc="100" dirty="0" smtClean="0"/>
              <a:t>   							képességek</a:t>
            </a:r>
            <a:endParaRPr lang="hu-HU" sz="4000" b="1" spc="1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hu-HU" sz="2600" b="1" u="sng" dirty="0">
                <a:solidFill>
                  <a:srgbClr val="002060"/>
                </a:solidFill>
              </a:rPr>
              <a:t>Játék</a:t>
            </a:r>
          </a:p>
          <a:p>
            <a:pPr marL="0" indent="0">
              <a:buNone/>
            </a:pPr>
            <a:r>
              <a:rPr lang="hu-HU" sz="2600" b="1" dirty="0" smtClean="0">
                <a:solidFill>
                  <a:srgbClr val="002060"/>
                </a:solidFill>
              </a:rPr>
              <a:t>- segíti</a:t>
            </a:r>
            <a:r>
              <a:rPr lang="hu-HU" sz="2600" b="1" dirty="0">
                <a:solidFill>
                  <a:srgbClr val="002060"/>
                </a:solidFill>
              </a:rPr>
              <a:t>: </a:t>
            </a:r>
            <a:r>
              <a:rPr lang="hu-HU" sz="2600" b="1" dirty="0" smtClean="0">
                <a:solidFill>
                  <a:srgbClr val="002060"/>
                </a:solidFill>
              </a:rPr>
              <a:t>hogy </a:t>
            </a:r>
            <a:r>
              <a:rPr lang="hu-HU" sz="2600" b="1" u="sng" dirty="0">
                <a:solidFill>
                  <a:srgbClr val="002060"/>
                </a:solidFill>
              </a:rPr>
              <a:t>mozgása </a:t>
            </a:r>
            <a:r>
              <a:rPr lang="hu-HU" sz="2600" b="1" dirty="0">
                <a:solidFill>
                  <a:srgbClr val="002060"/>
                </a:solidFill>
              </a:rPr>
              <a:t>rendezetté váljon</a:t>
            </a:r>
          </a:p>
          <a:p>
            <a:pPr marL="0" indent="0">
              <a:buNone/>
            </a:pPr>
            <a:r>
              <a:rPr lang="hu-HU" sz="2600" b="1" dirty="0" smtClean="0">
                <a:solidFill>
                  <a:srgbClr val="002060"/>
                </a:solidFill>
              </a:rPr>
              <a:t>- irányítani </a:t>
            </a:r>
            <a:r>
              <a:rPr lang="hu-HU" sz="2600" b="1" dirty="0">
                <a:solidFill>
                  <a:srgbClr val="002060"/>
                </a:solidFill>
              </a:rPr>
              <a:t>tudja mozdulatait</a:t>
            </a:r>
          </a:p>
          <a:p>
            <a:pPr marL="0" indent="0">
              <a:buNone/>
            </a:pPr>
            <a:r>
              <a:rPr lang="hu-HU" sz="2600" b="1" dirty="0" smtClean="0">
                <a:solidFill>
                  <a:srgbClr val="002060"/>
                </a:solidFill>
              </a:rPr>
              <a:t>- szabálytudata, kitartása fejlődik</a:t>
            </a:r>
            <a:endParaRPr lang="hu-HU" sz="2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sz="2600" b="1" dirty="0" smtClean="0">
                <a:solidFill>
                  <a:srgbClr val="002060"/>
                </a:solidFill>
              </a:rPr>
              <a:t>- nő </a:t>
            </a:r>
            <a:r>
              <a:rPr lang="hu-HU" sz="2600" b="1" dirty="0">
                <a:solidFill>
                  <a:srgbClr val="002060"/>
                </a:solidFill>
              </a:rPr>
              <a:t>a fegyelem, </a:t>
            </a:r>
            <a:r>
              <a:rPr lang="hu-HU" sz="2600" b="1" dirty="0" smtClean="0">
                <a:solidFill>
                  <a:srgbClr val="002060"/>
                </a:solidFill>
              </a:rPr>
              <a:t>figyelem, önuralom</a:t>
            </a:r>
            <a:endParaRPr lang="hu-HU" sz="2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sz="2600" b="1" dirty="0" smtClean="0">
                <a:solidFill>
                  <a:srgbClr val="002060"/>
                </a:solidFill>
              </a:rPr>
              <a:t>          </a:t>
            </a:r>
            <a:r>
              <a:rPr lang="hu-HU" sz="2600" b="1" dirty="0">
                <a:solidFill>
                  <a:srgbClr val="002060"/>
                </a:solidFill>
              </a:rPr>
              <a:t>Töltsenek sok időt a szabadban!</a:t>
            </a:r>
          </a:p>
          <a:p>
            <a:pPr marL="0" indent="0">
              <a:buNone/>
            </a:pPr>
            <a:r>
              <a:rPr lang="hu-HU" sz="2600" b="1" dirty="0">
                <a:solidFill>
                  <a:srgbClr val="002060"/>
                </a:solidFill>
              </a:rPr>
              <a:t>           (közös séták, játszótéri játékok)</a:t>
            </a:r>
          </a:p>
          <a:p>
            <a:pPr>
              <a:buFontTx/>
              <a:buChar char="-"/>
            </a:pPr>
            <a:endParaRPr lang="hu-HU" sz="26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Képtalálat a következőre: „olvas a család rajzok” | Mario characters, Papa,  Fictional charac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606" y="4194843"/>
            <a:ext cx="28860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3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94538" y="624110"/>
            <a:ext cx="7910074" cy="1280890"/>
          </a:xfrm>
        </p:spPr>
        <p:txBody>
          <a:bodyPr>
            <a:noAutofit/>
          </a:bodyPr>
          <a:lstStyle/>
          <a:p>
            <a:r>
              <a:rPr lang="hu-HU" sz="4000" b="1" spc="100" dirty="0"/>
              <a:t>Irányok gyakorlása</a:t>
            </a:r>
            <a:br>
              <a:rPr lang="hu-HU" sz="4000" b="1" spc="100" dirty="0"/>
            </a:br>
            <a:endParaRPr lang="hu-HU" sz="4000" b="1" spc="1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hu-HU" sz="2600" b="1" u="sng" dirty="0">
                <a:solidFill>
                  <a:srgbClr val="002060"/>
                </a:solidFill>
              </a:rPr>
              <a:t>Ugróiskola:</a:t>
            </a:r>
          </a:p>
          <a:p>
            <a:pPr marL="0" indent="0">
              <a:buNone/>
            </a:pPr>
            <a:r>
              <a:rPr lang="hu-HU" sz="2600" b="1" dirty="0" smtClean="0">
                <a:solidFill>
                  <a:srgbClr val="002060"/>
                </a:solidFill>
              </a:rPr>
              <a:t>- ugrálás </a:t>
            </a:r>
            <a:r>
              <a:rPr lang="hu-HU" sz="2600" b="1" dirty="0">
                <a:solidFill>
                  <a:srgbClr val="002060"/>
                </a:solidFill>
              </a:rPr>
              <a:t>közben mozdulatait beszéd kísérje</a:t>
            </a:r>
          </a:p>
          <a:p>
            <a:pPr marL="0" indent="0">
              <a:buNone/>
            </a:pPr>
            <a:r>
              <a:rPr lang="hu-HU" sz="2600" b="1" dirty="0">
                <a:solidFill>
                  <a:srgbClr val="002060"/>
                </a:solidFill>
              </a:rPr>
              <a:t> (előre, hátra, balra, jobbra)</a:t>
            </a:r>
          </a:p>
          <a:p>
            <a:pPr marL="0" indent="0">
              <a:buNone/>
            </a:pPr>
            <a:r>
              <a:rPr lang="hu-HU" sz="2600" b="1" dirty="0">
                <a:solidFill>
                  <a:srgbClr val="002060"/>
                </a:solidFill>
              </a:rPr>
              <a:t>- térben való tájékozódást elősegíti</a:t>
            </a:r>
          </a:p>
          <a:p>
            <a:pPr marL="0" indent="0">
              <a:buNone/>
            </a:pPr>
            <a:endParaRPr lang="hu-HU" sz="2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sz="2600" b="1" u="sng" dirty="0">
                <a:solidFill>
                  <a:srgbClr val="002060"/>
                </a:solidFill>
              </a:rPr>
              <a:t>Mondókák:</a:t>
            </a:r>
          </a:p>
          <a:p>
            <a:pPr marL="0" indent="0">
              <a:buNone/>
            </a:pPr>
            <a:r>
              <a:rPr lang="hu-HU" sz="2600" b="1" dirty="0">
                <a:solidFill>
                  <a:srgbClr val="002060"/>
                </a:solidFill>
              </a:rPr>
              <a:t>Pl.: </a:t>
            </a:r>
            <a:r>
              <a:rPr lang="hu-HU" sz="2600" b="1" dirty="0" smtClean="0">
                <a:solidFill>
                  <a:srgbClr val="002060"/>
                </a:solidFill>
              </a:rPr>
              <a:t>Hüvelykujjam almafa…</a:t>
            </a:r>
            <a:br>
              <a:rPr lang="hu-HU" sz="2600" b="1" dirty="0" smtClean="0">
                <a:solidFill>
                  <a:srgbClr val="002060"/>
                </a:solidFill>
              </a:rPr>
            </a:br>
            <a:endParaRPr lang="hu-HU" sz="2600" b="1" dirty="0">
              <a:solidFill>
                <a:srgbClr val="002060"/>
              </a:solidFill>
            </a:endParaRPr>
          </a:p>
        </p:txBody>
      </p:sp>
      <p:pic>
        <p:nvPicPr>
          <p:cNvPr id="4" name="Kép 3" descr="Kids playing — Stock Vector © interactimages #1238545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747" y="164465"/>
            <a:ext cx="2856865" cy="1969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219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06263" y="624110"/>
            <a:ext cx="8698350" cy="1280890"/>
          </a:xfrm>
        </p:spPr>
        <p:txBody>
          <a:bodyPr>
            <a:noAutofit/>
          </a:bodyPr>
          <a:lstStyle/>
          <a:p>
            <a:r>
              <a:rPr lang="hu-HU" sz="4000" b="1" dirty="0" smtClean="0"/>
              <a:t>Irányok differenciálása:</a:t>
            </a:r>
            <a:r>
              <a:rPr lang="hu-HU" sz="4000" b="1" dirty="0" smtClean="0">
                <a:solidFill>
                  <a:srgbClr val="002060"/>
                </a:solidFill>
              </a:rPr>
              <a:t/>
            </a:r>
            <a:br>
              <a:rPr lang="hu-HU" sz="4000" b="1" dirty="0" smtClean="0">
                <a:solidFill>
                  <a:srgbClr val="002060"/>
                </a:solidFill>
              </a:rPr>
            </a:br>
            <a:r>
              <a:rPr lang="hu-HU" sz="4000" b="1" dirty="0" smtClean="0">
                <a:solidFill>
                  <a:srgbClr val="002060"/>
                </a:solidFill>
              </a:rPr>
              <a:t>         </a:t>
            </a:r>
            <a:r>
              <a:rPr lang="hu-HU" sz="4000" b="1" dirty="0" smtClean="0"/>
              <a:t>Bal </a:t>
            </a:r>
            <a:r>
              <a:rPr lang="hu-HU" sz="4000" b="1" dirty="0"/>
              <a:t>és </a:t>
            </a:r>
            <a:r>
              <a:rPr lang="hu-HU" sz="4000" b="1" dirty="0" smtClean="0"/>
              <a:t>a jobb </a:t>
            </a:r>
            <a:endParaRPr lang="hu-HU" sz="4000" b="1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10328" y="2133600"/>
            <a:ext cx="9694284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600" b="1" u="sng" dirty="0">
                <a:solidFill>
                  <a:srgbClr val="002060"/>
                </a:solidFill>
              </a:rPr>
              <a:t>Baloldaliság </a:t>
            </a:r>
            <a:r>
              <a:rPr lang="hu-HU" sz="2600" b="1" u="sng" dirty="0" smtClean="0">
                <a:solidFill>
                  <a:srgbClr val="002060"/>
                </a:solidFill>
              </a:rPr>
              <a:t>megerősítése (mindig!)</a:t>
            </a:r>
          </a:p>
          <a:p>
            <a:pPr marL="0" indent="0">
              <a:buNone/>
            </a:pPr>
            <a:r>
              <a:rPr lang="hu-HU" sz="2600" b="1" dirty="0" smtClean="0">
                <a:solidFill>
                  <a:srgbClr val="002060"/>
                </a:solidFill>
              </a:rPr>
              <a:t>- balról jobbra olvasunk, írunk</a:t>
            </a:r>
            <a:endParaRPr lang="hu-HU" sz="2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sz="2600" b="1" dirty="0" smtClean="0">
                <a:solidFill>
                  <a:srgbClr val="002060"/>
                </a:solidFill>
              </a:rPr>
              <a:t>- bal </a:t>
            </a:r>
            <a:r>
              <a:rPr lang="hu-HU" sz="2600" b="1" dirty="0">
                <a:solidFill>
                  <a:srgbClr val="002060"/>
                </a:solidFill>
              </a:rPr>
              <a:t>kézre gyűrűt húzunk vagy órát rakunk</a:t>
            </a:r>
          </a:p>
          <a:p>
            <a:pPr marL="0" indent="0">
              <a:buNone/>
            </a:pPr>
            <a:r>
              <a:rPr lang="hu-HU" sz="2600" b="1" dirty="0" smtClean="0">
                <a:solidFill>
                  <a:srgbClr val="002060"/>
                </a:solidFill>
              </a:rPr>
              <a:t>- </a:t>
            </a:r>
            <a:r>
              <a:rPr lang="hu-HU" sz="2600" b="1" dirty="0" err="1" smtClean="0">
                <a:solidFill>
                  <a:srgbClr val="002060"/>
                </a:solidFill>
              </a:rPr>
              <a:t>körberajzoljuk</a:t>
            </a:r>
            <a:r>
              <a:rPr lang="hu-HU" sz="2600" b="1" dirty="0" smtClean="0">
                <a:solidFill>
                  <a:srgbClr val="002060"/>
                </a:solidFill>
              </a:rPr>
              <a:t> </a:t>
            </a:r>
            <a:r>
              <a:rPr lang="hu-HU" sz="2600" b="1" dirty="0">
                <a:solidFill>
                  <a:srgbClr val="002060"/>
                </a:solidFill>
              </a:rPr>
              <a:t>a bal kezét</a:t>
            </a:r>
            <a:r>
              <a:rPr lang="hu-HU" sz="2600" b="1" dirty="0" smtClean="0">
                <a:solidFill>
                  <a:srgbClr val="002060"/>
                </a:solidFill>
              </a:rPr>
              <a:t>, (közben </a:t>
            </a:r>
            <a:r>
              <a:rPr lang="hu-HU" sz="2600" b="1" dirty="0">
                <a:solidFill>
                  <a:srgbClr val="002060"/>
                </a:solidFill>
              </a:rPr>
              <a:t>mondókával az </a:t>
            </a:r>
            <a:r>
              <a:rPr lang="hu-HU" sz="2600" b="1" dirty="0" smtClean="0">
                <a:solidFill>
                  <a:srgbClr val="002060"/>
                </a:solidFill>
              </a:rPr>
              <a:t>    ujjai </a:t>
            </a:r>
            <a:r>
              <a:rPr lang="hu-HU" sz="2600" b="1" dirty="0">
                <a:solidFill>
                  <a:srgbClr val="002060"/>
                </a:solidFill>
              </a:rPr>
              <a:t>nevét is taníthatjuk:</a:t>
            </a:r>
          </a:p>
          <a:p>
            <a:pPr marL="0" indent="0">
              <a:buNone/>
            </a:pPr>
            <a:r>
              <a:rPr lang="hu-HU" sz="2600" b="1" dirty="0">
                <a:solidFill>
                  <a:srgbClr val="002060"/>
                </a:solidFill>
              </a:rPr>
              <a:t>    Hüvelykujjam almafa…)</a:t>
            </a:r>
          </a:p>
          <a:p>
            <a:pPr marL="0" indent="0">
              <a:buNone/>
            </a:pPr>
            <a:r>
              <a:rPr lang="hu-HU" sz="2600" b="1" dirty="0">
                <a:solidFill>
                  <a:srgbClr val="002060"/>
                </a:solidFill>
              </a:rPr>
              <a:t>Az </a:t>
            </a:r>
            <a:r>
              <a:rPr lang="hu-HU" sz="2600" b="1" dirty="0" smtClean="0">
                <a:solidFill>
                  <a:srgbClr val="002060"/>
                </a:solidFill>
              </a:rPr>
              <a:t>irányok biztos </a:t>
            </a:r>
            <a:r>
              <a:rPr lang="hu-HU" sz="2600" b="1" dirty="0">
                <a:solidFill>
                  <a:srgbClr val="002060"/>
                </a:solidFill>
              </a:rPr>
              <a:t>ismerete a tanulás elengedhetetlen </a:t>
            </a:r>
            <a:r>
              <a:rPr lang="hu-HU" sz="2600" b="1" dirty="0" smtClean="0">
                <a:solidFill>
                  <a:srgbClr val="002060"/>
                </a:solidFill>
              </a:rPr>
              <a:t>része! </a:t>
            </a:r>
            <a:endParaRPr lang="hu-HU" sz="2600" b="1" dirty="0">
              <a:solidFill>
                <a:srgbClr val="002060"/>
              </a:solidFill>
            </a:endParaRPr>
          </a:p>
          <a:p>
            <a:endParaRPr lang="hu-HU" sz="2800" dirty="0">
              <a:solidFill>
                <a:srgbClr val="002060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27" y="1413164"/>
            <a:ext cx="1699491" cy="177338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2145" y="1219199"/>
            <a:ext cx="2120686" cy="196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28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10455" y="624110"/>
            <a:ext cx="7994157" cy="1280890"/>
          </a:xfrm>
        </p:spPr>
        <p:txBody>
          <a:bodyPr>
            <a:normAutofit/>
          </a:bodyPr>
          <a:lstStyle/>
          <a:p>
            <a:r>
              <a:rPr lang="hu-HU" sz="4000" b="1" dirty="0"/>
              <a:t>Jobbkezes, balkezes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600" b="1" dirty="0" smtClean="0"/>
              <a:t>- Természetes </a:t>
            </a:r>
            <a:r>
              <a:rPr lang="hu-HU" sz="2600" b="1" dirty="0"/>
              <a:t>a balkezesség</a:t>
            </a:r>
          </a:p>
          <a:p>
            <a:pPr marL="0" indent="0" algn="just">
              <a:buNone/>
            </a:pPr>
            <a:r>
              <a:rPr lang="hu-HU" sz="2600" b="1" dirty="0" smtClean="0"/>
              <a:t>- Ne </a:t>
            </a:r>
            <a:r>
              <a:rPr lang="hu-HU" sz="2600" b="1" dirty="0"/>
              <a:t>erőltessék, hogy jobb kézbe vegye a ceruzát!  </a:t>
            </a:r>
          </a:p>
          <a:p>
            <a:pPr marL="0" indent="0" algn="just">
              <a:buNone/>
            </a:pPr>
            <a:r>
              <a:rPr lang="hu-HU" sz="2600" b="1" u="sng" dirty="0"/>
              <a:t>Bal kézzel is lehet szépen írni!</a:t>
            </a:r>
          </a:p>
          <a:p>
            <a:endParaRPr lang="hu-HU" sz="32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297" y="3930869"/>
            <a:ext cx="4992413" cy="280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27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98124" y="624110"/>
            <a:ext cx="6806488" cy="1280890"/>
          </a:xfrm>
        </p:spPr>
        <p:txBody>
          <a:bodyPr>
            <a:normAutofit/>
          </a:bodyPr>
          <a:lstStyle/>
          <a:p>
            <a:r>
              <a:rPr lang="hu-HU" sz="4000" b="1" dirty="0"/>
              <a:t>Beszéd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51345" y="1734207"/>
            <a:ext cx="10553267" cy="417701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800" b="1" u="sng" dirty="0" smtClean="0">
                <a:solidFill>
                  <a:srgbClr val="002060"/>
                </a:solidFill>
              </a:rPr>
              <a:t>- </a:t>
            </a:r>
            <a:r>
              <a:rPr lang="hu-HU" sz="2600" b="1" u="sng" dirty="0" smtClean="0">
                <a:solidFill>
                  <a:srgbClr val="002060"/>
                </a:solidFill>
              </a:rPr>
              <a:t>kellő </a:t>
            </a:r>
            <a:r>
              <a:rPr lang="hu-HU" sz="2600" b="1" u="sng" dirty="0">
                <a:solidFill>
                  <a:srgbClr val="002060"/>
                </a:solidFill>
              </a:rPr>
              <a:t>figyelmet </a:t>
            </a:r>
            <a:r>
              <a:rPr lang="hu-HU" sz="2600" b="1" dirty="0">
                <a:solidFill>
                  <a:srgbClr val="002060"/>
                </a:solidFill>
              </a:rPr>
              <a:t>kell </a:t>
            </a:r>
            <a:r>
              <a:rPr lang="hu-HU" sz="2600" b="1" dirty="0" smtClean="0">
                <a:solidFill>
                  <a:srgbClr val="002060"/>
                </a:solidFill>
              </a:rPr>
              <a:t>fordítani arra, hogy a </a:t>
            </a:r>
            <a:r>
              <a:rPr lang="hu-HU" sz="2600" b="1" dirty="0">
                <a:solidFill>
                  <a:srgbClr val="002060"/>
                </a:solidFill>
              </a:rPr>
              <a:t>gyermek ki tudja  fejezni a gondolatait, érzéseit</a:t>
            </a:r>
          </a:p>
          <a:p>
            <a:pPr marL="0" indent="0" algn="just">
              <a:buNone/>
            </a:pPr>
            <a:r>
              <a:rPr lang="hu-HU" sz="2600" b="1" u="sng" dirty="0" smtClean="0">
                <a:solidFill>
                  <a:srgbClr val="002060"/>
                </a:solidFill>
              </a:rPr>
              <a:t>Beszélgetés </a:t>
            </a:r>
            <a:r>
              <a:rPr lang="hu-HU" sz="2600" b="1" u="sng" dirty="0">
                <a:solidFill>
                  <a:srgbClr val="002060"/>
                </a:solidFill>
              </a:rPr>
              <a:t>különféle témákról</a:t>
            </a:r>
          </a:p>
          <a:p>
            <a:pPr marL="0" indent="0" algn="just">
              <a:buNone/>
            </a:pPr>
            <a:r>
              <a:rPr lang="hu-HU" sz="2600" b="1" dirty="0" smtClean="0">
                <a:solidFill>
                  <a:srgbClr val="002060"/>
                </a:solidFill>
              </a:rPr>
              <a:t>- mennyire </a:t>
            </a:r>
            <a:r>
              <a:rPr lang="hu-HU" sz="2600" b="1" dirty="0">
                <a:solidFill>
                  <a:srgbClr val="002060"/>
                </a:solidFill>
              </a:rPr>
              <a:t>tájékozott a </a:t>
            </a:r>
            <a:r>
              <a:rPr lang="hu-HU" sz="2600" b="1" dirty="0" smtClean="0">
                <a:solidFill>
                  <a:srgbClr val="002060"/>
                </a:solidFill>
              </a:rPr>
              <a:t>világról</a:t>
            </a:r>
          </a:p>
          <a:p>
            <a:pPr marL="0" indent="0" algn="just">
              <a:buNone/>
            </a:pPr>
            <a:r>
              <a:rPr lang="hu-HU" sz="2600" b="1" dirty="0" smtClean="0">
                <a:solidFill>
                  <a:srgbClr val="002060"/>
                </a:solidFill>
              </a:rPr>
              <a:t>- saját magáról, családjáról</a:t>
            </a:r>
            <a:endParaRPr lang="hu-HU" sz="26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hu-HU" sz="2600" b="1" dirty="0" smtClean="0">
                <a:solidFill>
                  <a:srgbClr val="002060"/>
                </a:solidFill>
              </a:rPr>
              <a:t>Mindig </a:t>
            </a:r>
            <a:r>
              <a:rPr lang="hu-HU" sz="2600" b="1" dirty="0">
                <a:solidFill>
                  <a:srgbClr val="002060"/>
                </a:solidFill>
              </a:rPr>
              <a:t>használjuk ki a gyermekünk természetes közlésigényét</a:t>
            </a:r>
            <a:r>
              <a:rPr lang="hu-HU" sz="2600" b="1" dirty="0" smtClean="0">
                <a:solidFill>
                  <a:srgbClr val="002060"/>
                </a:solidFill>
              </a:rPr>
              <a:t>!</a:t>
            </a:r>
          </a:p>
          <a:p>
            <a:pPr marL="0" indent="0" algn="just">
              <a:buNone/>
            </a:pPr>
            <a:r>
              <a:rPr lang="hu-HU" sz="2600" b="1" dirty="0" smtClean="0">
                <a:solidFill>
                  <a:srgbClr val="002060"/>
                </a:solidFill>
              </a:rPr>
              <a:t> </a:t>
            </a:r>
            <a:endParaRPr lang="hu-HU" sz="2600" b="1" dirty="0">
              <a:solidFill>
                <a:srgbClr val="002060"/>
              </a:solidFill>
            </a:endParaRPr>
          </a:p>
          <a:p>
            <a:endParaRPr lang="hu-H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7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78621" y="1145628"/>
            <a:ext cx="7825991" cy="759372"/>
          </a:xfrm>
        </p:spPr>
        <p:txBody>
          <a:bodyPr>
            <a:normAutofit/>
          </a:bodyPr>
          <a:lstStyle/>
          <a:p>
            <a:r>
              <a:rPr lang="hu-HU" sz="4000" b="1" dirty="0"/>
              <a:t>Mesehallgatás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01965" y="2512880"/>
            <a:ext cx="10802648" cy="36566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600" b="1" u="sng" dirty="0" smtClean="0">
                <a:solidFill>
                  <a:srgbClr val="002060"/>
                </a:solidFill>
              </a:rPr>
              <a:t>- fejleszti </a:t>
            </a:r>
            <a:r>
              <a:rPr lang="hu-HU" sz="2600" b="1" u="sng" dirty="0">
                <a:solidFill>
                  <a:srgbClr val="002060"/>
                </a:solidFill>
              </a:rPr>
              <a:t>a </a:t>
            </a:r>
            <a:r>
              <a:rPr lang="hu-HU" sz="2600" b="1" u="sng" dirty="0" smtClean="0">
                <a:solidFill>
                  <a:srgbClr val="002060"/>
                </a:solidFill>
              </a:rPr>
              <a:t>beszédértést, szókincset, gondolkodást, képzeletet</a:t>
            </a:r>
            <a:endParaRPr lang="hu-HU" sz="2600" b="1" u="sng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hu-HU" sz="2600" b="1" dirty="0" smtClean="0">
                <a:solidFill>
                  <a:srgbClr val="002060"/>
                </a:solidFill>
              </a:rPr>
              <a:t>- rákérdezhetünk érti-e, </a:t>
            </a:r>
            <a:r>
              <a:rPr lang="hu-HU" sz="2600" b="1" dirty="0">
                <a:solidFill>
                  <a:srgbClr val="002060"/>
                </a:solidFill>
              </a:rPr>
              <a:t>tudja-e követni </a:t>
            </a:r>
          </a:p>
          <a:p>
            <a:pPr marL="0" indent="0" algn="just">
              <a:buNone/>
            </a:pPr>
            <a:r>
              <a:rPr lang="hu-HU" sz="2600" b="1" dirty="0" smtClean="0">
                <a:solidFill>
                  <a:srgbClr val="002060"/>
                </a:solidFill>
              </a:rPr>
              <a:t>- ismert </a:t>
            </a:r>
            <a:r>
              <a:rPr lang="hu-HU" sz="2600" b="1" dirty="0">
                <a:solidFill>
                  <a:srgbClr val="002060"/>
                </a:solidFill>
              </a:rPr>
              <a:t>mese </a:t>
            </a:r>
            <a:r>
              <a:rPr lang="hu-HU" sz="2600" b="1" dirty="0" smtClean="0">
                <a:solidFill>
                  <a:srgbClr val="002060"/>
                </a:solidFill>
              </a:rPr>
              <a:t>képei segítségével a gyermek is mesélhet </a:t>
            </a:r>
            <a:r>
              <a:rPr lang="hu-HU" sz="2600" b="1" dirty="0">
                <a:solidFill>
                  <a:srgbClr val="002060"/>
                </a:solidFill>
              </a:rPr>
              <a:t>(kérdésekkel </a:t>
            </a:r>
            <a:r>
              <a:rPr lang="hu-HU" sz="2600" b="1" dirty="0" smtClean="0">
                <a:solidFill>
                  <a:srgbClr val="002060"/>
                </a:solidFill>
              </a:rPr>
              <a:t>segítés)</a:t>
            </a:r>
            <a:endParaRPr lang="hu-HU" sz="26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hu-HU" sz="2600" b="1" dirty="0">
                <a:solidFill>
                  <a:srgbClr val="002060"/>
                </a:solidFill>
              </a:rPr>
              <a:t>Szókincsét tudatosan bővítsük, magyarázzuk meg a szavak jelentését</a:t>
            </a:r>
            <a:r>
              <a:rPr lang="hu-HU" sz="2600" b="1" dirty="0" smtClean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hu-HU" sz="2600" b="1" dirty="0">
                <a:solidFill>
                  <a:srgbClr val="002060"/>
                </a:solidFill>
              </a:rPr>
              <a:t>Mindig, mindent a gyerekek szintjén magyarázzunk!</a:t>
            </a:r>
          </a:p>
          <a:p>
            <a:pPr marL="0" indent="0" algn="just">
              <a:buNone/>
            </a:pPr>
            <a:endParaRPr lang="hu-HU" sz="2600" b="1" dirty="0">
              <a:solidFill>
                <a:srgbClr val="002060"/>
              </a:solidFill>
            </a:endParaRPr>
          </a:p>
          <a:p>
            <a:pPr algn="just"/>
            <a:endParaRPr lang="hu-HU" sz="28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Nem bízzák a szülők az iskolára a pénzügyi nevelést - Piac&amp;Profit - A kkv-k  olda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745" y="483475"/>
            <a:ext cx="2981065" cy="187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3339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93954" y="476965"/>
            <a:ext cx="8898046" cy="1280890"/>
          </a:xfrm>
        </p:spPr>
        <p:txBody>
          <a:bodyPr>
            <a:normAutofit/>
          </a:bodyPr>
          <a:lstStyle/>
          <a:p>
            <a:r>
              <a:rPr lang="hu-HU" sz="4000" b="1" dirty="0"/>
              <a:t>Irányított mesélés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52497" y="1516380"/>
            <a:ext cx="7955828" cy="3777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600" b="1" dirty="0" smtClean="0">
                <a:solidFill>
                  <a:srgbClr val="002060"/>
                </a:solidFill>
              </a:rPr>
              <a:t>- mese </a:t>
            </a:r>
            <a:r>
              <a:rPr lang="hu-HU" sz="2600" b="1" dirty="0">
                <a:solidFill>
                  <a:srgbClr val="002060"/>
                </a:solidFill>
              </a:rPr>
              <a:t>felismerése képről</a:t>
            </a:r>
          </a:p>
          <a:p>
            <a:pPr marL="0" indent="0" algn="just">
              <a:buNone/>
            </a:pPr>
            <a:r>
              <a:rPr lang="hu-HU" sz="2600" b="1" dirty="0" smtClean="0">
                <a:solidFill>
                  <a:srgbClr val="002060"/>
                </a:solidFill>
              </a:rPr>
              <a:t>- mondatalkotás </a:t>
            </a:r>
            <a:r>
              <a:rPr lang="hu-HU" sz="2600" b="1" dirty="0">
                <a:solidFill>
                  <a:srgbClr val="002060"/>
                </a:solidFill>
              </a:rPr>
              <a:t>képről</a:t>
            </a:r>
          </a:p>
          <a:p>
            <a:pPr marL="0" indent="0" algn="just">
              <a:buNone/>
            </a:pPr>
            <a:r>
              <a:rPr lang="hu-HU" sz="2600" b="1" dirty="0" smtClean="0">
                <a:solidFill>
                  <a:srgbClr val="002060"/>
                </a:solidFill>
              </a:rPr>
              <a:t>- segítés </a:t>
            </a:r>
            <a:r>
              <a:rPr lang="hu-HU" sz="2600" b="1" dirty="0">
                <a:solidFill>
                  <a:srgbClr val="002060"/>
                </a:solidFill>
              </a:rPr>
              <a:t>kérdésekkel</a:t>
            </a:r>
          </a:p>
          <a:p>
            <a:pPr marL="0" indent="0" algn="just">
              <a:buNone/>
            </a:pPr>
            <a:r>
              <a:rPr lang="hu-HU" sz="2600" b="1" dirty="0">
                <a:solidFill>
                  <a:srgbClr val="002060"/>
                </a:solidFill>
              </a:rPr>
              <a:t>(Milyen házat építettek a malacok?</a:t>
            </a:r>
          </a:p>
          <a:p>
            <a:pPr marL="0" indent="0" algn="just">
              <a:buNone/>
            </a:pPr>
            <a:r>
              <a:rPr lang="hu-HU" sz="2600" b="1" dirty="0">
                <a:solidFill>
                  <a:srgbClr val="002060"/>
                </a:solidFill>
              </a:rPr>
              <a:t>Mit akart a farkas?)</a:t>
            </a:r>
          </a:p>
          <a:p>
            <a:pPr marL="0" indent="0" algn="just">
              <a:buNone/>
            </a:pPr>
            <a:r>
              <a:rPr lang="hu-HU" sz="2600" b="1" dirty="0" smtClean="0">
                <a:solidFill>
                  <a:srgbClr val="002060"/>
                </a:solidFill>
              </a:rPr>
              <a:t>- önálló mesealkotás </a:t>
            </a:r>
            <a:endParaRPr lang="hu-HU" sz="2600" b="1" dirty="0">
              <a:solidFill>
                <a:srgbClr val="002060"/>
              </a:solidFill>
            </a:endParaRPr>
          </a:p>
          <a:p>
            <a:endParaRPr lang="hu-HU" sz="2800" dirty="0">
              <a:solidFill>
                <a:srgbClr val="002060"/>
              </a:solidFill>
            </a:endParaRPr>
          </a:p>
        </p:txBody>
      </p:sp>
      <p:pic>
        <p:nvPicPr>
          <p:cNvPr id="5" name="Kép 4" descr="A három kismalac diafilm - eMAG.hu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28000" r="19167" b="28167"/>
          <a:stretch/>
        </p:blipFill>
        <p:spPr bwMode="auto">
          <a:xfrm>
            <a:off x="8499196" y="4186336"/>
            <a:ext cx="3514725" cy="2505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8940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b="1" dirty="0"/>
              <a:t>Mese a </a:t>
            </a:r>
            <a:r>
              <a:rPr lang="hu-HU" sz="4000" b="1" dirty="0" smtClean="0"/>
              <a:t>televízióban, laptopon, okostelefonon „?”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60945" y="2133600"/>
            <a:ext cx="9943667" cy="3777622"/>
          </a:xfrm>
        </p:spPr>
        <p:txBody>
          <a:bodyPr>
            <a:noAutofit/>
          </a:bodyPr>
          <a:lstStyle/>
          <a:p>
            <a:r>
              <a:rPr lang="hu-HU" sz="2600" b="1" dirty="0">
                <a:solidFill>
                  <a:srgbClr val="002060"/>
                </a:solidFill>
              </a:rPr>
              <a:t>A kisgyerekek információfeldolgozását leginkább a belső képalkotás (fantázia) és a szabad mozgás segíti elő. A </a:t>
            </a:r>
            <a:r>
              <a:rPr lang="hu-HU" sz="2600" b="1" dirty="0" smtClean="0">
                <a:solidFill>
                  <a:srgbClr val="002060"/>
                </a:solidFill>
              </a:rPr>
              <a:t>televízió, telefon, vagy laptop </a:t>
            </a:r>
            <a:r>
              <a:rPr lang="hu-HU" sz="2600" b="1" dirty="0">
                <a:solidFill>
                  <a:srgbClr val="002060"/>
                </a:solidFill>
              </a:rPr>
              <a:t>előtt ülve mindkét terület passzív. </a:t>
            </a:r>
            <a:endParaRPr lang="hu-HU" sz="2600" b="1" dirty="0" smtClean="0">
              <a:solidFill>
                <a:srgbClr val="002060"/>
              </a:solidFill>
            </a:endParaRPr>
          </a:p>
          <a:p>
            <a:r>
              <a:rPr lang="hu-HU" sz="2600" b="1" dirty="0" smtClean="0">
                <a:solidFill>
                  <a:srgbClr val="002060"/>
                </a:solidFill>
              </a:rPr>
              <a:t>Tévénézés </a:t>
            </a:r>
            <a:r>
              <a:rPr lang="hu-HU" sz="2600" b="1" dirty="0">
                <a:solidFill>
                  <a:srgbClr val="002060"/>
                </a:solidFill>
              </a:rPr>
              <a:t>közben ugyanis se nem mozognak, se nem fantáziálnak a gyerekek, ugyanakkor kapnak még több feldolgozni való ingert, információt. </a:t>
            </a:r>
            <a:endParaRPr lang="hu-HU" sz="2600" b="1" dirty="0" smtClean="0">
              <a:solidFill>
                <a:srgbClr val="002060"/>
              </a:solidFill>
            </a:endParaRPr>
          </a:p>
          <a:p>
            <a:r>
              <a:rPr lang="hu-HU" sz="2600" b="1" dirty="0">
                <a:solidFill>
                  <a:srgbClr val="002060"/>
                </a:solidFill>
              </a:rPr>
              <a:t>G</a:t>
            </a:r>
            <a:r>
              <a:rPr lang="hu-HU" sz="2600" b="1" u="sng" dirty="0" smtClean="0">
                <a:solidFill>
                  <a:srgbClr val="002060"/>
                </a:solidFill>
              </a:rPr>
              <a:t>ondosan </a:t>
            </a:r>
            <a:r>
              <a:rPr lang="hu-HU" sz="2600" b="1" u="sng" dirty="0">
                <a:solidFill>
                  <a:srgbClr val="002060"/>
                </a:solidFill>
              </a:rPr>
              <a:t>előre válasszuk ki amit </a:t>
            </a:r>
            <a:r>
              <a:rPr lang="hu-HU" sz="2600" b="1" dirty="0">
                <a:solidFill>
                  <a:srgbClr val="002060"/>
                </a:solidFill>
              </a:rPr>
              <a:t>együtt megnéznek és </a:t>
            </a:r>
            <a:r>
              <a:rPr lang="hu-HU" sz="2600" b="1" dirty="0" smtClean="0">
                <a:solidFill>
                  <a:srgbClr val="002060"/>
                </a:solidFill>
              </a:rPr>
              <a:t>megbeszélnek.</a:t>
            </a:r>
            <a:endParaRPr lang="hu-HU" sz="2600" b="1" dirty="0">
              <a:solidFill>
                <a:srgbClr val="002060"/>
              </a:solidFill>
            </a:endParaRPr>
          </a:p>
          <a:p>
            <a:endParaRPr lang="hu-H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76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spc="250" dirty="0" smtClean="0">
                <a:solidFill>
                  <a:srgbClr val="002060"/>
                </a:solidFill>
              </a:rPr>
              <a:t>Tartalom</a:t>
            </a:r>
            <a:endParaRPr lang="hu-HU" sz="4000" b="1" spc="250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2600" b="1" dirty="0" smtClean="0"/>
              <a:t>Iskolaérettség</a:t>
            </a:r>
          </a:p>
          <a:p>
            <a:r>
              <a:rPr lang="hu-HU" sz="2600" b="1" dirty="0" smtClean="0"/>
              <a:t>A sikeres iskolakezdés </a:t>
            </a:r>
          </a:p>
          <a:p>
            <a:r>
              <a:rPr lang="hu-HU" sz="2600" b="1" dirty="0" smtClean="0"/>
              <a:t>Segítség a gyermeknek a zökkenőmentes iskolakezdéshez</a:t>
            </a:r>
          </a:p>
          <a:p>
            <a:r>
              <a:rPr lang="hu-HU" sz="2600" b="1" dirty="0" smtClean="0"/>
              <a:t>Mit tehet a szülő?</a:t>
            </a:r>
          </a:p>
          <a:p>
            <a:r>
              <a:rPr lang="hu-HU" sz="2600" b="1" dirty="0" smtClean="0"/>
              <a:t>A tanulás</a:t>
            </a:r>
          </a:p>
          <a:p>
            <a:r>
              <a:rPr lang="hu-HU" sz="2600" b="1" dirty="0" smtClean="0"/>
              <a:t>Iskolai tanulást elősegítő képességek</a:t>
            </a:r>
          </a:p>
          <a:p>
            <a:r>
              <a:rPr lang="hu-HU" sz="2600" b="1" dirty="0" smtClean="0"/>
              <a:t>MESEHALLGATÁS </a:t>
            </a:r>
            <a:r>
              <a:rPr lang="hu-HU" sz="2600" b="1" dirty="0" err="1" smtClean="0"/>
              <a:t>-mesélés</a:t>
            </a:r>
            <a:r>
              <a:rPr lang="hu-HU" sz="2600" b="1" dirty="0" smtClean="0"/>
              <a:t> fontossága</a:t>
            </a:r>
          </a:p>
          <a:p>
            <a:r>
              <a:rPr lang="hu-HU" sz="2600" b="1" dirty="0" smtClean="0"/>
              <a:t>Iskola előkészítés játékosan</a:t>
            </a:r>
            <a:endParaRPr lang="hu-HU" sz="2600" b="1" dirty="0"/>
          </a:p>
        </p:txBody>
      </p:sp>
      <p:pic>
        <p:nvPicPr>
          <p:cNvPr id="4" name="Kép 3" descr="Aranyos kisfiú rajz Stock vektorok, Aranyos kisfiú rajz Jogdíjmentes  illusztrációk | Depositphotos®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254" y="1692720"/>
            <a:ext cx="2045092" cy="3593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268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58813" y="624110"/>
            <a:ext cx="8645799" cy="1280890"/>
          </a:xfrm>
        </p:spPr>
        <p:txBody>
          <a:bodyPr>
            <a:noAutofit/>
          </a:bodyPr>
          <a:lstStyle/>
          <a:p>
            <a:r>
              <a:rPr lang="hu-HU" sz="4000" b="1" dirty="0" smtClean="0"/>
              <a:t>Miről beszélgessünk?</a:t>
            </a:r>
            <a:br>
              <a:rPr lang="hu-HU" sz="4000" b="1" dirty="0" smtClean="0"/>
            </a:br>
            <a:r>
              <a:rPr lang="hu-HU" sz="4000" b="1" dirty="0" smtClean="0"/>
              <a:t>				Állatok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76248" y="2133600"/>
            <a:ext cx="9728364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600" b="1" dirty="0">
                <a:solidFill>
                  <a:srgbClr val="002060"/>
                </a:solidFill>
              </a:rPr>
              <a:t>Beszélgessük a állatokról képek segítségével</a:t>
            </a:r>
          </a:p>
          <a:p>
            <a:pPr marL="0" indent="0">
              <a:buNone/>
            </a:pPr>
            <a:r>
              <a:rPr lang="hu-HU" sz="2600" b="1" dirty="0" smtClean="0">
                <a:solidFill>
                  <a:srgbClr val="002060"/>
                </a:solidFill>
              </a:rPr>
              <a:t>- Melyik </a:t>
            </a:r>
            <a:r>
              <a:rPr lang="hu-HU" sz="2600" b="1" dirty="0">
                <a:solidFill>
                  <a:srgbClr val="002060"/>
                </a:solidFill>
              </a:rPr>
              <a:t>a legkisebb/legnagyobb állat?</a:t>
            </a:r>
          </a:p>
          <a:p>
            <a:pPr marL="0" indent="0">
              <a:buNone/>
            </a:pPr>
            <a:r>
              <a:rPr lang="hu-HU" sz="2600" b="1" dirty="0" smtClean="0">
                <a:solidFill>
                  <a:srgbClr val="002060"/>
                </a:solidFill>
              </a:rPr>
              <a:t>- Hol </a:t>
            </a:r>
            <a:r>
              <a:rPr lang="hu-HU" sz="2600" b="1" dirty="0">
                <a:solidFill>
                  <a:srgbClr val="002060"/>
                </a:solidFill>
              </a:rPr>
              <a:t>élnek? (baromfiudvar, erdő, víz)</a:t>
            </a:r>
          </a:p>
          <a:p>
            <a:pPr marL="0" indent="0">
              <a:buNone/>
            </a:pPr>
            <a:r>
              <a:rPr lang="hu-HU" sz="2600" b="1" dirty="0" smtClean="0">
                <a:solidFill>
                  <a:srgbClr val="002060"/>
                </a:solidFill>
              </a:rPr>
              <a:t>- Melyik </a:t>
            </a:r>
            <a:r>
              <a:rPr lang="hu-HU" sz="2600" b="1" dirty="0">
                <a:solidFill>
                  <a:srgbClr val="002060"/>
                </a:solidFill>
              </a:rPr>
              <a:t>kétlábú/négylábú?</a:t>
            </a:r>
          </a:p>
          <a:p>
            <a:pPr marL="0" indent="0">
              <a:buNone/>
            </a:pPr>
            <a:r>
              <a:rPr lang="hu-HU" sz="2600" b="1" dirty="0" smtClean="0">
                <a:solidFill>
                  <a:srgbClr val="002060"/>
                </a:solidFill>
              </a:rPr>
              <a:t>- Mit </a:t>
            </a:r>
            <a:r>
              <a:rPr lang="hu-HU" sz="2600" b="1" dirty="0">
                <a:solidFill>
                  <a:srgbClr val="002060"/>
                </a:solidFill>
              </a:rPr>
              <a:t>esznek?</a:t>
            </a:r>
          </a:p>
          <a:p>
            <a:pPr marL="0" indent="0">
              <a:buNone/>
            </a:pPr>
            <a:r>
              <a:rPr lang="hu-HU" sz="2600" b="1" dirty="0" smtClean="0">
                <a:solidFill>
                  <a:srgbClr val="002060"/>
                </a:solidFill>
              </a:rPr>
              <a:t>- Milyen </a:t>
            </a:r>
            <a:r>
              <a:rPr lang="hu-HU" sz="2600" b="1" dirty="0">
                <a:solidFill>
                  <a:srgbClr val="002060"/>
                </a:solidFill>
              </a:rPr>
              <a:t>hangot adnak ki? </a:t>
            </a:r>
          </a:p>
          <a:p>
            <a:pPr marL="0" indent="0">
              <a:buNone/>
            </a:pPr>
            <a:r>
              <a:rPr lang="hu-HU" sz="2600" b="1" dirty="0" smtClean="0">
                <a:solidFill>
                  <a:srgbClr val="002060"/>
                </a:solidFill>
              </a:rPr>
              <a:t>- Melyik </a:t>
            </a:r>
            <a:r>
              <a:rPr lang="hu-HU" sz="2600" b="1" dirty="0">
                <a:solidFill>
                  <a:srgbClr val="002060"/>
                </a:solidFill>
              </a:rPr>
              <a:t>a kedvenced és miért? Rajzold le!</a:t>
            </a:r>
          </a:p>
          <a:p>
            <a:endParaRPr lang="hu-HU" sz="2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4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61490" y="624110"/>
            <a:ext cx="6943122" cy="1280890"/>
          </a:xfrm>
        </p:spPr>
        <p:txBody>
          <a:bodyPr>
            <a:normAutofit/>
          </a:bodyPr>
          <a:lstStyle/>
          <a:p>
            <a:r>
              <a:rPr lang="hu-HU" sz="4000" b="1" dirty="0"/>
              <a:t>Évszakok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600" b="1" dirty="0">
                <a:solidFill>
                  <a:srgbClr val="002060"/>
                </a:solidFill>
              </a:rPr>
              <a:t>Beszélgessünk az évszakokról</a:t>
            </a:r>
          </a:p>
          <a:p>
            <a:pPr marL="0" indent="0">
              <a:buNone/>
            </a:pPr>
            <a:endParaRPr lang="hu-HU" sz="2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sz="2600" b="1" dirty="0" smtClean="0">
                <a:solidFill>
                  <a:srgbClr val="002060"/>
                </a:solidFill>
              </a:rPr>
              <a:t>- Milyen </a:t>
            </a:r>
            <a:r>
              <a:rPr lang="hu-HU" sz="2600" b="1" dirty="0">
                <a:solidFill>
                  <a:srgbClr val="002060"/>
                </a:solidFill>
              </a:rPr>
              <a:t>évszakokat ismersz?</a:t>
            </a:r>
          </a:p>
          <a:p>
            <a:pPr marL="0" indent="0">
              <a:buNone/>
            </a:pPr>
            <a:r>
              <a:rPr lang="hu-HU" sz="2600" b="1" dirty="0" smtClean="0">
                <a:solidFill>
                  <a:srgbClr val="002060"/>
                </a:solidFill>
              </a:rPr>
              <a:t>- Mi </a:t>
            </a:r>
            <a:r>
              <a:rPr lang="hu-HU" sz="2600" b="1" dirty="0">
                <a:solidFill>
                  <a:srgbClr val="002060"/>
                </a:solidFill>
              </a:rPr>
              <a:t>a legjellemzőbb az egyes évszakokra?</a:t>
            </a:r>
          </a:p>
          <a:p>
            <a:pPr marL="0" indent="0">
              <a:buNone/>
            </a:pPr>
            <a:r>
              <a:rPr lang="hu-HU" sz="2600" b="1" dirty="0" smtClean="0">
                <a:solidFill>
                  <a:srgbClr val="002060"/>
                </a:solidFill>
              </a:rPr>
              <a:t>- Mi </a:t>
            </a:r>
            <a:r>
              <a:rPr lang="hu-HU" sz="2600" b="1" dirty="0">
                <a:solidFill>
                  <a:srgbClr val="002060"/>
                </a:solidFill>
              </a:rPr>
              <a:t>változik meg? (fák, madarak)</a:t>
            </a:r>
          </a:p>
          <a:p>
            <a:pPr marL="0" indent="0">
              <a:buNone/>
            </a:pPr>
            <a:r>
              <a:rPr lang="hu-HU" sz="2600" b="1" dirty="0" smtClean="0">
                <a:solidFill>
                  <a:srgbClr val="002060"/>
                </a:solidFill>
              </a:rPr>
              <a:t>- Melyik </a:t>
            </a:r>
            <a:r>
              <a:rPr lang="hu-HU" sz="2600" b="1" dirty="0">
                <a:solidFill>
                  <a:srgbClr val="002060"/>
                </a:solidFill>
              </a:rPr>
              <a:t>a kedvenced és miért? Rajzold le!</a:t>
            </a:r>
          </a:p>
          <a:p>
            <a:endParaRPr lang="hu-HU" sz="2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99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72145" y="624110"/>
            <a:ext cx="9232467" cy="1280890"/>
          </a:xfrm>
        </p:spPr>
        <p:txBody>
          <a:bodyPr>
            <a:normAutofit/>
          </a:bodyPr>
          <a:lstStyle/>
          <a:p>
            <a:r>
              <a:rPr lang="hu-HU" sz="4000" b="1" dirty="0" smtClean="0"/>
              <a:t>Napok, napszakok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96655" y="2133600"/>
            <a:ext cx="9407957" cy="3777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600" b="1" dirty="0" smtClean="0">
                <a:solidFill>
                  <a:srgbClr val="002060"/>
                </a:solidFill>
              </a:rPr>
              <a:t>Mondókák a hét napjaihoz</a:t>
            </a:r>
          </a:p>
          <a:p>
            <a:pPr marL="0" indent="0" algn="just">
              <a:buNone/>
            </a:pPr>
            <a:r>
              <a:rPr lang="hu-HU" sz="2600" b="1" dirty="0" smtClean="0">
                <a:solidFill>
                  <a:srgbClr val="002060"/>
                </a:solidFill>
              </a:rPr>
              <a:t>(Hétfőn heverünk, kedden keverünk…)</a:t>
            </a:r>
          </a:p>
          <a:p>
            <a:pPr marL="0" indent="0" algn="just">
              <a:buNone/>
            </a:pPr>
            <a:endParaRPr lang="hu-HU" sz="26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hu-HU" sz="2600" b="1" dirty="0" smtClean="0">
                <a:solidFill>
                  <a:srgbClr val="002060"/>
                </a:solidFill>
              </a:rPr>
              <a:t>Reggel</a:t>
            </a:r>
            <a:r>
              <a:rPr lang="hu-HU" sz="2600" b="1" dirty="0">
                <a:solidFill>
                  <a:srgbClr val="002060"/>
                </a:solidFill>
              </a:rPr>
              <a:t>, délelőtt, dél, délután, este, éjszaka</a:t>
            </a:r>
          </a:p>
          <a:p>
            <a:pPr marL="0" indent="0" algn="just">
              <a:buNone/>
            </a:pPr>
            <a:endParaRPr lang="hu-HU" sz="26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hu-HU" sz="2600" b="1" dirty="0">
                <a:solidFill>
                  <a:srgbClr val="002060"/>
                </a:solidFill>
              </a:rPr>
              <a:t>Beszélgessük a </a:t>
            </a:r>
            <a:r>
              <a:rPr lang="hu-HU" sz="2600" b="1" dirty="0" smtClean="0">
                <a:solidFill>
                  <a:srgbClr val="002060"/>
                </a:solidFill>
              </a:rPr>
              <a:t>gyermekkel, </a:t>
            </a:r>
            <a:r>
              <a:rPr lang="hu-HU" sz="2600" b="1" u="sng" dirty="0" smtClean="0">
                <a:solidFill>
                  <a:srgbClr val="002060"/>
                </a:solidFill>
              </a:rPr>
              <a:t>mikor mit </a:t>
            </a:r>
            <a:r>
              <a:rPr lang="hu-HU" sz="2600" b="1" u="sng" dirty="0">
                <a:solidFill>
                  <a:srgbClr val="002060"/>
                </a:solidFill>
              </a:rPr>
              <a:t>csinálunk.</a:t>
            </a:r>
          </a:p>
          <a:p>
            <a:pPr marL="0" indent="0" algn="just">
              <a:buNone/>
            </a:pPr>
            <a:r>
              <a:rPr lang="hu-HU" sz="2600" b="1" dirty="0">
                <a:solidFill>
                  <a:srgbClr val="002060"/>
                </a:solidFill>
              </a:rPr>
              <a:t>Mit </a:t>
            </a:r>
            <a:r>
              <a:rPr lang="hu-HU" sz="2600" b="1" dirty="0" smtClean="0">
                <a:solidFill>
                  <a:srgbClr val="002060"/>
                </a:solidFill>
              </a:rPr>
              <a:t>csinálnak </a:t>
            </a:r>
            <a:r>
              <a:rPr lang="hu-HU" sz="2600" b="1" dirty="0">
                <a:solidFill>
                  <a:srgbClr val="002060"/>
                </a:solidFill>
              </a:rPr>
              <a:t>az oviban és hogyan telik egy nap </a:t>
            </a:r>
            <a:r>
              <a:rPr lang="hu-HU" sz="2600" b="1" dirty="0" smtClean="0">
                <a:solidFill>
                  <a:srgbClr val="002060"/>
                </a:solidFill>
              </a:rPr>
              <a:t>otthon.</a:t>
            </a:r>
            <a:endParaRPr lang="hu-HU" sz="2600" b="1" dirty="0">
              <a:solidFill>
                <a:srgbClr val="002060"/>
              </a:solidFill>
            </a:endParaRPr>
          </a:p>
        </p:txBody>
      </p:sp>
      <p:pic>
        <p:nvPicPr>
          <p:cNvPr id="4" name="Kép 3" descr="Cartoon Illustration Of Kids Playing Royalty Free Cliparts, Vectors, And  Stock Illustration. Image 27886310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835" y="19050"/>
            <a:ext cx="2844165" cy="1885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39909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48365" y="624110"/>
            <a:ext cx="7856248" cy="770350"/>
          </a:xfrm>
        </p:spPr>
        <p:txBody>
          <a:bodyPr>
            <a:normAutofit/>
          </a:bodyPr>
          <a:lstStyle/>
          <a:p>
            <a:r>
              <a:rPr lang="hu-HU" sz="4000" b="1" dirty="0" smtClean="0"/>
              <a:t>Írás előkészítése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24819" y="1229710"/>
            <a:ext cx="9579793" cy="394237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2400" b="1" dirty="0" smtClean="0">
                <a:solidFill>
                  <a:srgbClr val="002060"/>
                </a:solidFill>
              </a:rPr>
              <a:t>- alapozását </a:t>
            </a:r>
            <a:r>
              <a:rPr lang="hu-HU" sz="2400" b="1" u="sng" dirty="0">
                <a:solidFill>
                  <a:srgbClr val="002060"/>
                </a:solidFill>
              </a:rPr>
              <a:t>segíti: mindaz,</a:t>
            </a:r>
            <a:r>
              <a:rPr lang="hu-HU" sz="2400" b="1" dirty="0">
                <a:solidFill>
                  <a:srgbClr val="002060"/>
                </a:solidFill>
              </a:rPr>
              <a:t> ami </a:t>
            </a:r>
            <a:r>
              <a:rPr lang="hu-HU" sz="2400" b="1" u="sng" dirty="0">
                <a:solidFill>
                  <a:srgbClr val="002060"/>
                </a:solidFill>
              </a:rPr>
              <a:t>erősíti a kéz izomzatát, ügyesíti a kézmozgást, az ujjak görcsösségét oldja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2400" b="1" dirty="0" smtClean="0">
                <a:solidFill>
                  <a:srgbClr val="002060"/>
                </a:solidFill>
              </a:rPr>
              <a:t>- </a:t>
            </a:r>
            <a:r>
              <a:rPr lang="hu-HU" sz="2400" b="1" dirty="0" err="1" smtClean="0">
                <a:solidFill>
                  <a:srgbClr val="002060"/>
                </a:solidFill>
              </a:rPr>
              <a:t>gyurmázás</a:t>
            </a:r>
            <a:endParaRPr lang="hu-HU" sz="2400" b="1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2400" b="1" dirty="0" smtClean="0">
                <a:solidFill>
                  <a:srgbClr val="002060"/>
                </a:solidFill>
              </a:rPr>
              <a:t>- papír tépése, vágása</a:t>
            </a:r>
            <a:endParaRPr lang="hu-HU" sz="2400" b="1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2400" b="1" dirty="0" smtClean="0">
                <a:solidFill>
                  <a:srgbClr val="002060"/>
                </a:solidFill>
              </a:rPr>
              <a:t>- gyöngyfűzés, </a:t>
            </a:r>
            <a:r>
              <a:rPr lang="hu-HU" sz="2400" b="1" dirty="0" err="1" smtClean="0">
                <a:solidFill>
                  <a:srgbClr val="002060"/>
                </a:solidFill>
              </a:rPr>
              <a:t>legózás</a:t>
            </a:r>
            <a:endParaRPr lang="hu-HU" sz="2400" b="1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2400" b="1" dirty="0" smtClean="0">
                <a:solidFill>
                  <a:srgbClr val="002060"/>
                </a:solidFill>
              </a:rPr>
              <a:t>- cipőfűzés, masnikötés</a:t>
            </a:r>
            <a:endParaRPr lang="hu-HU" sz="2400" b="1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2400" b="1" dirty="0" smtClean="0">
                <a:solidFill>
                  <a:srgbClr val="002060"/>
                </a:solidFill>
              </a:rPr>
              <a:t>- kis </a:t>
            </a:r>
            <a:r>
              <a:rPr lang="hu-HU" sz="2400" b="1" dirty="0">
                <a:solidFill>
                  <a:srgbClr val="002060"/>
                </a:solidFill>
              </a:rPr>
              <a:t>kavicsok, kagylók szemezgetése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2400" b="1" dirty="0" smtClean="0">
                <a:solidFill>
                  <a:srgbClr val="002060"/>
                </a:solidFill>
              </a:rPr>
              <a:t>- meggy magozása, borsófejtés</a:t>
            </a:r>
            <a:endParaRPr lang="hu-HU" sz="2400" b="1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2400" b="1" dirty="0" smtClean="0">
                <a:solidFill>
                  <a:srgbClr val="002060"/>
                </a:solidFill>
              </a:rPr>
              <a:t>- </a:t>
            </a:r>
            <a:r>
              <a:rPr lang="hu-HU" sz="2400" b="1" dirty="0" err="1" smtClean="0">
                <a:solidFill>
                  <a:srgbClr val="002060"/>
                </a:solidFill>
              </a:rPr>
              <a:t>ladba</a:t>
            </a:r>
            <a:r>
              <a:rPr lang="hu-HU" sz="2400" b="1" dirty="0">
                <a:solidFill>
                  <a:srgbClr val="002060"/>
                </a:solidFill>
              </a:rPr>
              <a:t>, golyó gurítása és </a:t>
            </a:r>
            <a:r>
              <a:rPr lang="hu-HU" sz="2400" b="1" dirty="0" smtClean="0">
                <a:solidFill>
                  <a:srgbClr val="002060"/>
                </a:solidFill>
              </a:rPr>
              <a:t>pörgetése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2400" b="1" dirty="0">
                <a:solidFill>
                  <a:srgbClr val="002060"/>
                </a:solidFill>
              </a:rPr>
              <a:t>- homokvár építése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2400" b="1" dirty="0" smtClean="0">
                <a:solidFill>
                  <a:srgbClr val="002060"/>
                </a:solidFill>
              </a:rPr>
              <a:t>- homokba, lisztbe</a:t>
            </a:r>
            <a:r>
              <a:rPr lang="hu-HU" sz="2400" b="1" dirty="0">
                <a:solidFill>
                  <a:srgbClr val="002060"/>
                </a:solidFill>
              </a:rPr>
              <a:t>, grízbe rajzolni ujjal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2400" b="1" dirty="0">
                <a:solidFill>
                  <a:srgbClr val="002060"/>
                </a:solidFill>
              </a:rPr>
              <a:t>- aszfaltra rajzolás krétával, kővel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2400" b="1" dirty="0">
                <a:solidFill>
                  <a:srgbClr val="002060"/>
                </a:solidFill>
              </a:rPr>
              <a:t>- festés ujjal, kézzel, ecsettel nagy felületű papírra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hu-HU" sz="2600" b="1" dirty="0">
              <a:solidFill>
                <a:srgbClr val="002060"/>
              </a:solidFill>
            </a:endParaRPr>
          </a:p>
        </p:txBody>
      </p:sp>
      <p:pic>
        <p:nvPicPr>
          <p:cNvPr id="4" name="Kép 3" descr="kisgyermekfejlesztes.h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241" y="2583183"/>
            <a:ext cx="2623371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labdázó gyerek – Google Kereső in 2020 | Cartoon kids, Drawing for kids,  Kids vecto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241" y="4413240"/>
            <a:ext cx="2601244" cy="204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406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40166" y="624110"/>
            <a:ext cx="6764446" cy="1280890"/>
          </a:xfrm>
        </p:spPr>
        <p:txBody>
          <a:bodyPr>
            <a:normAutofit/>
          </a:bodyPr>
          <a:lstStyle/>
          <a:p>
            <a:r>
              <a:rPr lang="hu-HU" sz="4000" b="1" dirty="0"/>
              <a:t>Írás előfeltétele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34836" y="2133600"/>
            <a:ext cx="9869776" cy="3777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600" b="1" dirty="0">
                <a:solidFill>
                  <a:srgbClr val="002060"/>
                </a:solidFill>
              </a:rPr>
              <a:t>A helyes </a:t>
            </a:r>
            <a:r>
              <a:rPr lang="hu-HU" sz="2600" b="1" dirty="0" smtClean="0">
                <a:solidFill>
                  <a:srgbClr val="002060"/>
                </a:solidFill>
              </a:rPr>
              <a:t>ceruzafogás:</a:t>
            </a:r>
            <a:endParaRPr lang="hu-HU" sz="26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hu-HU" sz="2600" b="1" dirty="0" smtClean="0">
                <a:solidFill>
                  <a:srgbClr val="002060"/>
                </a:solidFill>
              </a:rPr>
              <a:t>- fontos </a:t>
            </a:r>
            <a:r>
              <a:rPr lang="hu-HU" sz="2600" b="1" dirty="0">
                <a:solidFill>
                  <a:srgbClr val="002060"/>
                </a:solidFill>
              </a:rPr>
              <a:t>a ceruzatartás </a:t>
            </a:r>
          </a:p>
          <a:p>
            <a:pPr marL="0" indent="0" algn="just">
              <a:buNone/>
            </a:pPr>
            <a:r>
              <a:rPr lang="hu-HU" sz="2600" b="1" dirty="0" smtClean="0">
                <a:solidFill>
                  <a:srgbClr val="002060"/>
                </a:solidFill>
              </a:rPr>
              <a:t>- laza </a:t>
            </a:r>
            <a:r>
              <a:rPr lang="hu-HU" sz="2600" b="1" dirty="0">
                <a:solidFill>
                  <a:srgbClr val="002060"/>
                </a:solidFill>
              </a:rPr>
              <a:t>csuklómozgás</a:t>
            </a:r>
          </a:p>
          <a:p>
            <a:pPr marL="0" indent="0" algn="just">
              <a:buNone/>
            </a:pPr>
            <a:r>
              <a:rPr lang="hu-HU" sz="2600" b="1" dirty="0">
                <a:solidFill>
                  <a:srgbClr val="002060"/>
                </a:solidFill>
              </a:rPr>
              <a:t>(Segít ebben, ha a rajzhoz mondókát, verset kapcsolunk.) </a:t>
            </a:r>
          </a:p>
          <a:p>
            <a:pPr marL="0" indent="0" algn="just">
              <a:buNone/>
            </a:pPr>
            <a:r>
              <a:rPr lang="hu-HU" sz="2600" b="1" dirty="0" smtClean="0">
                <a:solidFill>
                  <a:srgbClr val="002060"/>
                </a:solidFill>
              </a:rPr>
              <a:t>- ha hibás a ceruzafogás </a:t>
            </a:r>
            <a:r>
              <a:rPr lang="hu-HU" sz="2600" b="1" dirty="0">
                <a:solidFill>
                  <a:srgbClr val="002060"/>
                </a:solidFill>
              </a:rPr>
              <a:t>javítsuk! </a:t>
            </a:r>
          </a:p>
          <a:p>
            <a:pPr marL="0" indent="0" algn="just">
              <a:buNone/>
            </a:pPr>
            <a:r>
              <a:rPr lang="hu-HU" sz="2600" b="1" dirty="0" smtClean="0">
                <a:solidFill>
                  <a:srgbClr val="002060"/>
                </a:solidFill>
              </a:rPr>
              <a:t>- ceruzafogó </a:t>
            </a:r>
            <a:r>
              <a:rPr lang="hu-HU" sz="2600" b="1" dirty="0">
                <a:solidFill>
                  <a:srgbClr val="002060"/>
                </a:solidFill>
              </a:rPr>
              <a:t>vagy háromszögletű ceruza használata</a:t>
            </a:r>
          </a:p>
          <a:p>
            <a:pPr marL="0" indent="0" algn="just">
              <a:buNone/>
            </a:pPr>
            <a:r>
              <a:rPr lang="hu-HU" sz="2600" b="1" dirty="0" smtClean="0">
                <a:solidFill>
                  <a:srgbClr val="002060"/>
                </a:solidFill>
              </a:rPr>
              <a:t>- kéztorna</a:t>
            </a:r>
            <a:endParaRPr lang="hu-HU" sz="2600" b="1" dirty="0">
              <a:solidFill>
                <a:srgbClr val="002060"/>
              </a:solidFill>
            </a:endParaRPr>
          </a:p>
          <a:p>
            <a:endParaRPr lang="hu-H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29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/>
          </p:cNvSpPr>
          <p:nvPr/>
        </p:nvSpPr>
        <p:spPr>
          <a:xfrm>
            <a:off x="2033450" y="854529"/>
            <a:ext cx="8207829" cy="538593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u-HU" sz="2600" b="1" u="sng" dirty="0" smtClean="0"/>
              <a:t>Mondóka a kéztornához:</a:t>
            </a:r>
          </a:p>
          <a:p>
            <a:pPr marL="0" indent="0">
              <a:buFont typeface="Wingdings 3" charset="2"/>
              <a:buNone/>
            </a:pPr>
            <a:endParaRPr lang="hu-HU" sz="2600" b="1" u="sng" dirty="0" smtClean="0"/>
          </a:p>
          <a:p>
            <a:pPr marL="0" indent="0">
              <a:buFont typeface="Wingdings 3" charset="2"/>
              <a:buNone/>
            </a:pPr>
            <a:r>
              <a:rPr lang="hu-HU" sz="2600" b="1" dirty="0" smtClean="0"/>
              <a:t>„ Ujjaimat tornáztatom</a:t>
            </a:r>
          </a:p>
          <a:p>
            <a:pPr marL="0" indent="0">
              <a:buFont typeface="Wingdings 3" charset="2"/>
              <a:buNone/>
            </a:pPr>
            <a:r>
              <a:rPr lang="hu-HU" sz="2600" b="1" dirty="0" smtClean="0"/>
              <a:t>közben szépen mondogatom</a:t>
            </a:r>
          </a:p>
          <a:p>
            <a:pPr marL="0" indent="0">
              <a:buFont typeface="Wingdings 3" charset="2"/>
              <a:buNone/>
            </a:pPr>
            <a:r>
              <a:rPr lang="hu-HU" sz="2600" b="1" dirty="0" smtClean="0"/>
              <a:t>zárom, nyitom, szorítom</a:t>
            </a:r>
          </a:p>
          <a:p>
            <a:pPr marL="0" indent="0">
              <a:buFont typeface="Wingdings 3" charset="2"/>
              <a:buNone/>
            </a:pPr>
            <a:r>
              <a:rPr lang="hu-HU" sz="2600" b="1" dirty="0" smtClean="0"/>
              <a:t>föl, le, föl, le fordítom.</a:t>
            </a:r>
          </a:p>
          <a:p>
            <a:pPr marL="0" indent="0">
              <a:buFont typeface="Wingdings 3" charset="2"/>
              <a:buNone/>
            </a:pPr>
            <a:r>
              <a:rPr lang="hu-HU" sz="2600" b="1" u="sng" dirty="0" smtClean="0"/>
              <a:t>Helyes ceruzafogás:</a:t>
            </a:r>
            <a:endParaRPr lang="hu-HU" sz="2600" b="1" u="sng" dirty="0"/>
          </a:p>
        </p:txBody>
      </p:sp>
      <p:pic>
        <p:nvPicPr>
          <p:cNvPr id="3" name="Picture 4" descr="Képtalálat a következőre: „kéztorna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622" y="220717"/>
            <a:ext cx="4813990" cy="187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éptalálat a következőre: „ceruzafogást segítő eszközök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111" y="2249487"/>
            <a:ext cx="2466975" cy="192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éptalálat a következőre: „ceruzafogást segítő eszközök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450" y="4815380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0111" y="4299673"/>
            <a:ext cx="2466975" cy="241118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6417" y="4299673"/>
            <a:ext cx="2544314" cy="241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3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 smtClean="0"/>
              <a:t>Helytelen ceruzafogás</a:t>
            </a:r>
            <a:endParaRPr lang="hu-HU" sz="4000" b="1" dirty="0"/>
          </a:p>
        </p:txBody>
      </p:sp>
      <p:pic>
        <p:nvPicPr>
          <p:cNvPr id="4" name="Picture 2" descr="C:\Users\Flora\Desktop\iPhone\IMG_00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560" y="1904999"/>
            <a:ext cx="8397764" cy="440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26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spc="150" dirty="0"/>
              <a:t>Iskolaelőkészítő feladatok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31636" y="2133600"/>
            <a:ext cx="10072976" cy="377762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2600" b="1" dirty="0" smtClean="0">
                <a:solidFill>
                  <a:srgbClr val="002060"/>
                </a:solidFill>
              </a:rPr>
              <a:t>- labirintus</a:t>
            </a:r>
            <a:r>
              <a:rPr lang="hu-HU" sz="2600" b="1" dirty="0">
                <a:solidFill>
                  <a:srgbClr val="002060"/>
                </a:solidFill>
              </a:rPr>
              <a:t>, útkereső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600" b="1" dirty="0" smtClean="0">
                <a:solidFill>
                  <a:srgbClr val="002060"/>
                </a:solidFill>
              </a:rPr>
              <a:t>- mennyiségek </a:t>
            </a:r>
            <a:r>
              <a:rPr lang="hu-HU" sz="2600" b="1" dirty="0">
                <a:solidFill>
                  <a:srgbClr val="002060"/>
                </a:solidFill>
              </a:rPr>
              <a:t>összehasonlítása (kisebb, nagyobb, ugyanannyi)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600" b="1" dirty="0" smtClean="0">
                <a:solidFill>
                  <a:srgbClr val="002060"/>
                </a:solidFill>
              </a:rPr>
              <a:t>- irányok </a:t>
            </a:r>
            <a:r>
              <a:rPr lang="hu-HU" sz="2600" b="1" dirty="0">
                <a:solidFill>
                  <a:srgbClr val="002060"/>
                </a:solidFill>
              </a:rPr>
              <a:t>gyakorlása színezéssel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600" b="1" dirty="0" smtClean="0">
                <a:solidFill>
                  <a:srgbClr val="002060"/>
                </a:solidFill>
              </a:rPr>
              <a:t>- formák </a:t>
            </a:r>
            <a:r>
              <a:rPr lang="hu-HU" sz="2600" b="1" dirty="0">
                <a:solidFill>
                  <a:srgbClr val="002060"/>
                </a:solidFill>
              </a:rPr>
              <a:t>keresése (kör, háromszög, téglalap, négyzet)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600" b="1" dirty="0" smtClean="0">
                <a:solidFill>
                  <a:srgbClr val="002060"/>
                </a:solidFill>
              </a:rPr>
              <a:t>- hiányos </a:t>
            </a:r>
            <a:r>
              <a:rPr lang="hu-HU" sz="2600" b="1" dirty="0">
                <a:solidFill>
                  <a:srgbClr val="002060"/>
                </a:solidFill>
              </a:rPr>
              <a:t>rajzok kiegészítése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600" b="1" dirty="0" smtClean="0">
                <a:solidFill>
                  <a:srgbClr val="002060"/>
                </a:solidFill>
              </a:rPr>
              <a:t>- kakukktojás </a:t>
            </a:r>
            <a:r>
              <a:rPr lang="hu-HU" sz="2600" b="1" dirty="0">
                <a:solidFill>
                  <a:srgbClr val="002060"/>
                </a:solidFill>
              </a:rPr>
              <a:t>keresése (magasabb, alacsonyabb, hosszabb, rövidebb, nehezebb, könnyebb, szélesebb, vastagabb)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600" b="1" dirty="0" smtClean="0">
                <a:solidFill>
                  <a:srgbClr val="002060"/>
                </a:solidFill>
              </a:rPr>
              <a:t>- párkeresés </a:t>
            </a:r>
            <a:r>
              <a:rPr lang="hu-HU" sz="2600" b="1" dirty="0">
                <a:solidFill>
                  <a:srgbClr val="002060"/>
                </a:solidFill>
              </a:rPr>
              <a:t>(kesztyű-csizma, szoknya-szandál)</a:t>
            </a:r>
          </a:p>
          <a:p>
            <a:pPr algn="just">
              <a:buFontTx/>
              <a:buChar char="-"/>
            </a:pPr>
            <a:endParaRPr lang="hu-HU" sz="2400" dirty="0"/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82900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76552" y="1376855"/>
            <a:ext cx="9928060" cy="45343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800" b="1" dirty="0" smtClean="0"/>
              <a:t>- </a:t>
            </a:r>
            <a:r>
              <a:rPr lang="hu-HU" sz="2600" b="1" dirty="0" smtClean="0"/>
              <a:t>megkezdett </a:t>
            </a:r>
            <a:r>
              <a:rPr lang="hu-HU" sz="2600" b="1" dirty="0"/>
              <a:t>sorok folytatása, </a:t>
            </a:r>
            <a:r>
              <a:rPr lang="hu-HU" sz="2600" b="1" dirty="0" smtClean="0"/>
              <a:t>színezése</a:t>
            </a:r>
            <a:endParaRPr lang="hu-HU" sz="2600" b="1" dirty="0"/>
          </a:p>
          <a:p>
            <a:pPr marL="0" indent="0">
              <a:buNone/>
            </a:pPr>
            <a:r>
              <a:rPr lang="hu-HU" sz="2600" b="1" dirty="0"/>
              <a:t>- sor, oszlop fogalma rajz segítségével (Mit látsz a 2. </a:t>
            </a:r>
            <a:r>
              <a:rPr lang="hu-HU" sz="2600" b="1" dirty="0" smtClean="0"/>
              <a:t>sor </a:t>
            </a:r>
            <a:r>
              <a:rPr lang="hu-HU" sz="2600" b="1" dirty="0"/>
              <a:t>4. oszlopában?) </a:t>
            </a:r>
          </a:p>
          <a:p>
            <a:pPr marL="0" indent="0">
              <a:buNone/>
            </a:pPr>
            <a:r>
              <a:rPr lang="hu-HU" sz="2600" b="1" dirty="0"/>
              <a:t>- különbségkeresés 2 kép között</a:t>
            </a:r>
          </a:p>
          <a:p>
            <a:pPr marL="0" indent="0">
              <a:buNone/>
            </a:pPr>
            <a:r>
              <a:rPr lang="hu-HU" sz="2600" b="1" dirty="0"/>
              <a:t>- </a:t>
            </a:r>
            <a:r>
              <a:rPr lang="hu-HU" sz="2600" b="1" dirty="0" err="1"/>
              <a:t>sorbarendezés</a:t>
            </a:r>
            <a:r>
              <a:rPr lang="hu-HU" sz="2600" b="1" dirty="0"/>
              <a:t> (állatok nagyság szerint)</a:t>
            </a:r>
          </a:p>
          <a:p>
            <a:pPr marL="0" indent="0">
              <a:buNone/>
            </a:pPr>
            <a:r>
              <a:rPr lang="hu-HU" sz="2600" b="1" dirty="0"/>
              <a:t>- rajzkiegészítés (ugyanannyi legyen mindegyik üvegben)</a:t>
            </a:r>
          </a:p>
          <a:p>
            <a:pPr marL="0" indent="0">
              <a:buNone/>
            </a:pPr>
            <a:r>
              <a:rPr lang="hu-HU" sz="2600" b="1" dirty="0"/>
              <a:t>- pontösszekötős feladatok (ponthálóba </a:t>
            </a:r>
            <a:r>
              <a:rPr lang="hu-HU" sz="2600" b="1" dirty="0" smtClean="0"/>
              <a:t>másolni)</a:t>
            </a:r>
            <a:endParaRPr lang="hu-HU" sz="2600" b="1" dirty="0"/>
          </a:p>
        </p:txBody>
      </p:sp>
    </p:spTree>
    <p:extLst>
      <p:ext uri="{BB962C8B-B14F-4D97-AF65-F5344CB8AC3E}">
        <p14:creationId xmlns:p14="http://schemas.microsoft.com/office/powerpoint/2010/main" val="226309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 smtClean="0"/>
              <a:t>Szülői útravaló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48509" y="2133600"/>
            <a:ext cx="10156103" cy="3777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800" b="1" dirty="0" smtClean="0"/>
              <a:t>- A szülői hit, türelem és szeretet adja a gyermek legjobb „iskolatáskáját”.</a:t>
            </a:r>
          </a:p>
          <a:p>
            <a:pPr marL="0" indent="0" algn="just">
              <a:buNone/>
            </a:pPr>
            <a:r>
              <a:rPr lang="hu-HU" sz="2600" b="1" dirty="0" smtClean="0"/>
              <a:t>- Az </a:t>
            </a:r>
            <a:r>
              <a:rPr lang="hu-HU" sz="2600" b="1" dirty="0"/>
              <a:t>iskolai életről </a:t>
            </a:r>
            <a:r>
              <a:rPr lang="hu-HU" sz="2600" b="1" i="1" u="sng" dirty="0"/>
              <a:t>valós </a:t>
            </a:r>
            <a:r>
              <a:rPr lang="hu-HU" sz="2600" b="1" i="1" u="sng" dirty="0" smtClean="0"/>
              <a:t>kép </a:t>
            </a:r>
            <a:r>
              <a:rPr lang="hu-HU" sz="2600" b="1" dirty="0" smtClean="0"/>
              <a:t>kialakítása.</a:t>
            </a:r>
            <a:endParaRPr lang="hu-HU" sz="2600" b="1" i="1" u="sng" dirty="0"/>
          </a:p>
          <a:p>
            <a:pPr marL="0" indent="0" algn="just">
              <a:buNone/>
            </a:pPr>
            <a:r>
              <a:rPr lang="hu-HU" sz="2600" b="1" dirty="0"/>
              <a:t>-</a:t>
            </a:r>
            <a:r>
              <a:rPr lang="hu-HU" sz="2600" b="1" dirty="0" smtClean="0"/>
              <a:t> Egészséges </a:t>
            </a:r>
            <a:r>
              <a:rPr lang="hu-HU" sz="2600" b="1" dirty="0"/>
              <a:t>érzelmi </a:t>
            </a:r>
            <a:r>
              <a:rPr lang="hu-HU" sz="2600" b="1" dirty="0" smtClean="0"/>
              <a:t>viszonyulás az iskolához.</a:t>
            </a:r>
            <a:endParaRPr lang="hu-HU" sz="2600" b="1" dirty="0"/>
          </a:p>
          <a:p>
            <a:pPr marL="0" indent="0" algn="just">
              <a:buNone/>
            </a:pPr>
            <a:r>
              <a:rPr lang="hu-HU" sz="2600" b="1" dirty="0" smtClean="0"/>
              <a:t>- Közös </a:t>
            </a:r>
            <a:r>
              <a:rPr lang="hu-HU" sz="2600" b="1" dirty="0"/>
              <a:t>tervezgetés, beszélgetések </a:t>
            </a:r>
            <a:r>
              <a:rPr lang="hu-HU" sz="2600" b="1" dirty="0" smtClean="0"/>
              <a:t>fontossága.</a:t>
            </a:r>
          </a:p>
          <a:p>
            <a:pPr marL="0" indent="0" algn="just">
              <a:buNone/>
            </a:pPr>
            <a:r>
              <a:rPr lang="hu-HU" sz="2600" b="1" dirty="0" smtClean="0"/>
              <a:t>- Mindig az erőfeszítést dicsérjék, ne az eredményt. Ez hosszú távon motiválja a gyermeket.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89143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Az iskolaérettség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 flipH="1">
            <a:off x="11573163" y="5857942"/>
            <a:ext cx="46181" cy="45719"/>
          </a:xfrm>
        </p:spPr>
        <p:txBody>
          <a:bodyPr>
            <a:normAutofit fontScale="25000" lnSpcReduction="20000"/>
          </a:bodyPr>
          <a:lstStyle/>
          <a:p>
            <a:endParaRPr lang="hu-HU" dirty="0"/>
          </a:p>
        </p:txBody>
      </p:sp>
      <p:pic>
        <p:nvPicPr>
          <p:cNvPr id="4" name="Picture 2" descr="http://www.dunakeszi.hu/pics/isko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327" y="436130"/>
            <a:ext cx="2551273" cy="260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mage.hotdog.hu/user/markovics6/blog/boy-and-girl-going-to-school-thumb82802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575" y="3370898"/>
            <a:ext cx="2699792" cy="337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33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39469"/>
          </a:xfrm>
        </p:spPr>
        <p:txBody>
          <a:bodyPr>
            <a:normAutofit/>
          </a:bodyPr>
          <a:lstStyle/>
          <a:p>
            <a:r>
              <a:rPr lang="hu-HU" sz="4000" b="1" dirty="0" smtClean="0"/>
              <a:t>Felhasznált irodalom: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36436" y="2133600"/>
            <a:ext cx="9768176" cy="3777622"/>
          </a:xfrm>
        </p:spPr>
        <p:txBody>
          <a:bodyPr>
            <a:normAutofit/>
          </a:bodyPr>
          <a:lstStyle/>
          <a:p>
            <a:r>
              <a:rPr lang="hu-HU" altLang="hu-HU" sz="2600" b="1" dirty="0" smtClean="0"/>
              <a:t>Cole </a:t>
            </a:r>
            <a:r>
              <a:rPr lang="hu-HU" altLang="hu-HU" sz="2600" b="1" dirty="0"/>
              <a:t>és Cole: Fejlődéslélektan</a:t>
            </a:r>
          </a:p>
          <a:p>
            <a:r>
              <a:rPr lang="hu-HU" altLang="hu-HU" sz="2600" b="1" dirty="0" err="1"/>
              <a:t>Mérei</a:t>
            </a:r>
            <a:r>
              <a:rPr lang="hu-HU" altLang="hu-HU" sz="2600" b="1" dirty="0"/>
              <a:t> Ferenc – V. </a:t>
            </a:r>
            <a:r>
              <a:rPr lang="hu-HU" altLang="hu-HU" sz="2600" b="1" dirty="0" err="1"/>
              <a:t>Binét</a:t>
            </a:r>
            <a:r>
              <a:rPr lang="hu-HU" altLang="hu-HU" sz="2600" b="1" dirty="0"/>
              <a:t> Ágnes: </a:t>
            </a:r>
            <a:r>
              <a:rPr lang="hu-HU" altLang="hu-HU" sz="2600" b="1" dirty="0" smtClean="0"/>
              <a:t>Gyermeklélektan</a:t>
            </a:r>
          </a:p>
          <a:p>
            <a:r>
              <a:rPr lang="hu-HU" sz="2600" b="1" dirty="0"/>
              <a:t>Dr. Hermann Istvánné: A tanulás </a:t>
            </a:r>
            <a:r>
              <a:rPr lang="hu-HU" sz="2600" b="1" dirty="0" smtClean="0"/>
              <a:t>segítése</a:t>
            </a:r>
          </a:p>
          <a:p>
            <a:r>
              <a:rPr lang="hu-HU" altLang="hu-HU" sz="2600" b="1" dirty="0"/>
              <a:t>Vajda Zsuzsanna: A gyermek pszichológiai fejlődése</a:t>
            </a:r>
            <a:endParaRPr lang="hu-HU" sz="2600" b="1" dirty="0"/>
          </a:p>
        </p:txBody>
      </p:sp>
    </p:spTree>
    <p:extLst>
      <p:ext uri="{BB962C8B-B14F-4D97-AF65-F5344CB8AC3E}">
        <p14:creationId xmlns:p14="http://schemas.microsoft.com/office/powerpoint/2010/main" val="20486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78888" y="224638"/>
            <a:ext cx="8675439" cy="1105399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9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hu-HU" sz="29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hu-HU" sz="4400" b="1" dirty="0" smtClean="0">
                <a:solidFill>
                  <a:schemeClr val="accent3">
                    <a:lumMod val="75000"/>
                  </a:schemeClr>
                </a:solidFill>
              </a:rPr>
              <a:t>Záró gondolat Szabó Magdától:</a:t>
            </a:r>
            <a:endParaRPr lang="hu-HU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3"/>
          <a:stretch/>
        </p:blipFill>
        <p:spPr>
          <a:xfrm>
            <a:off x="2364828" y="1477818"/>
            <a:ext cx="8029903" cy="5158509"/>
          </a:xfrm>
        </p:spPr>
      </p:pic>
    </p:spTree>
    <p:extLst>
      <p:ext uri="{BB962C8B-B14F-4D97-AF65-F5344CB8AC3E}">
        <p14:creationId xmlns:p14="http://schemas.microsoft.com/office/powerpoint/2010/main" val="19046057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45931" y="2514600"/>
            <a:ext cx="10846676" cy="1941785"/>
          </a:xfrm>
        </p:spPr>
        <p:txBody>
          <a:bodyPr>
            <a:normAutofit fontScale="90000"/>
          </a:bodyPr>
          <a:lstStyle/>
          <a:p>
            <a:r>
              <a:rPr lang="hu-HU" sz="4000" b="1" dirty="0" smtClean="0"/>
              <a:t>      </a:t>
            </a:r>
            <a:br>
              <a:rPr lang="hu-HU" sz="4000" b="1" dirty="0" smtClean="0"/>
            </a:br>
            <a:r>
              <a:rPr lang="hu-HU" sz="4000" b="1" dirty="0"/>
              <a:t/>
            </a:r>
            <a:br>
              <a:rPr lang="hu-HU" sz="4000" b="1" dirty="0"/>
            </a:br>
            <a:r>
              <a:rPr lang="hu-HU" sz="4000" b="1" dirty="0" smtClean="0"/>
              <a:t/>
            </a:r>
            <a:br>
              <a:rPr lang="hu-HU" sz="4000" b="1" dirty="0" smtClean="0"/>
            </a:br>
            <a:r>
              <a:rPr lang="hu-HU" sz="4000" b="1" dirty="0" smtClean="0"/>
              <a:t>     </a:t>
            </a:r>
            <a:r>
              <a:rPr lang="hu-HU" sz="5000" b="1" dirty="0" smtClean="0"/>
              <a:t>Köszönjük megtisztelő figyelmüket!</a:t>
            </a:r>
            <a:endParaRPr lang="hu-HU" sz="50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384800" y="5289331"/>
            <a:ext cx="6119812" cy="614331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sz="3800" b="1" i="1" dirty="0"/>
              <a:t>Anikó </a:t>
            </a:r>
            <a:r>
              <a:rPr lang="hu-HU" sz="3800" b="1" i="1" dirty="0" smtClean="0"/>
              <a:t>néni és </a:t>
            </a:r>
            <a:r>
              <a:rPr lang="hu-HU" sz="3800" b="1" i="1" dirty="0"/>
              <a:t>Ancsa néni </a:t>
            </a:r>
          </a:p>
          <a:p>
            <a:pPr algn="just"/>
            <a:endParaRPr lang="hu-HU" sz="3800" b="1" i="1" dirty="0"/>
          </a:p>
          <a:p>
            <a:pPr algn="just"/>
            <a:endParaRPr lang="hu-HU" sz="3800" b="1" i="1" dirty="0">
              <a:latin typeface="+mj-lt"/>
            </a:endParaRPr>
          </a:p>
        </p:txBody>
      </p:sp>
      <p:pic>
        <p:nvPicPr>
          <p:cNvPr id="4" name="Kép 3" descr="Faceboo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152" y="735724"/>
            <a:ext cx="7767145" cy="27747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21902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2317" t="4644" r="1668" b="7867"/>
          <a:stretch/>
        </p:blipFill>
        <p:spPr>
          <a:xfrm>
            <a:off x="5660323" y="242048"/>
            <a:ext cx="6328478" cy="4913104"/>
          </a:xfrm>
          <a:prstGeom prst="rect">
            <a:avLst/>
          </a:prstGeom>
        </p:spPr>
      </p:pic>
      <p:pic>
        <p:nvPicPr>
          <p:cNvPr id="5" name="Kép 4" descr="Aranyos kisfiú rajz Stock vektorok, Aranyos kisfiú rajz Jogdíjmentes  illusztrációk | Depositphotos®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453" y="177392"/>
            <a:ext cx="2743166" cy="270435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zövegdoboz 3"/>
          <p:cNvSpPr txBox="1"/>
          <p:nvPr/>
        </p:nvSpPr>
        <p:spPr>
          <a:xfrm>
            <a:off x="184728" y="3708601"/>
            <a:ext cx="667971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b="1" dirty="0">
                <a:solidFill>
                  <a:schemeClr val="accent3">
                    <a:lumMod val="75000"/>
                  </a:schemeClr>
                </a:solidFill>
              </a:rPr>
              <a:t>Az iskolaérettség olyan idegrendszeri érettségi állapotot jelent, amelyet nem lehet siettetni, gyorsítani vagy kierőszakolni. </a:t>
            </a:r>
            <a:endParaRPr lang="hu-HU" sz="26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430332" y="5155152"/>
            <a:ext cx="75584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>
                <a:solidFill>
                  <a:schemeClr val="accent3">
                    <a:lumMod val="75000"/>
                  </a:schemeClr>
                </a:solidFill>
              </a:rPr>
              <a:t>Ahhoz, hogy a gyermeke meg tudjon felelni az iskolai </a:t>
            </a:r>
            <a:r>
              <a:rPr lang="hu-HU" sz="2600" b="1" dirty="0">
                <a:solidFill>
                  <a:schemeClr val="accent3">
                    <a:lumMod val="75000"/>
                  </a:schemeClr>
                </a:solidFill>
              </a:rPr>
              <a:t>elvárásoknak, szükséges, hogy </a:t>
            </a:r>
          </a:p>
          <a:p>
            <a:r>
              <a:rPr lang="hu-HU" sz="2600" b="1" dirty="0">
                <a:solidFill>
                  <a:schemeClr val="accent3">
                    <a:lumMod val="75000"/>
                  </a:schemeClr>
                </a:solidFill>
              </a:rPr>
              <a:t>TESTILEG, LELKILEG, SZELLEMILEG </a:t>
            </a:r>
            <a:r>
              <a:rPr lang="hu-HU" sz="2200" b="1" dirty="0">
                <a:solidFill>
                  <a:schemeClr val="accent3">
                    <a:lumMod val="75000"/>
                  </a:schemeClr>
                </a:solidFill>
              </a:rPr>
              <a:t>ÉS SZOCIÁLISAN is éretté váljon az óvodáskor végére.</a:t>
            </a:r>
          </a:p>
        </p:txBody>
      </p:sp>
    </p:spTree>
    <p:extLst>
      <p:ext uri="{BB962C8B-B14F-4D97-AF65-F5344CB8AC3E}">
        <p14:creationId xmlns:p14="http://schemas.microsoft.com/office/powerpoint/2010/main" val="330743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5576" y="467092"/>
            <a:ext cx="10998054" cy="1280890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 smtClean="0">
                <a:solidFill>
                  <a:schemeClr val="accent3">
                    <a:lumMod val="75000"/>
                  </a:schemeClr>
                </a:solidFill>
              </a:rPr>
              <a:t>Testi érettség</a:t>
            </a:r>
            <a:r>
              <a:rPr lang="hu-HU" sz="40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hu-HU" sz="4000" b="1" dirty="0">
                <a:solidFill>
                  <a:schemeClr val="accent3">
                    <a:lumMod val="75000"/>
                  </a:schemeClr>
                </a:solidFill>
              </a:rPr>
            </a:br>
            <a:endParaRPr lang="hu-HU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124363" y="1505527"/>
            <a:ext cx="6336145" cy="5181600"/>
          </a:xfrm>
        </p:spPr>
        <p:txBody>
          <a:bodyPr>
            <a:normAutofit fontScale="77500" lnSpcReduction="20000"/>
          </a:bodyPr>
          <a:lstStyle/>
          <a:p>
            <a:r>
              <a:rPr lang="hu-HU" sz="3400" b="1" dirty="0">
                <a:solidFill>
                  <a:schemeClr val="accent3">
                    <a:lumMod val="75000"/>
                  </a:schemeClr>
                </a:solidFill>
              </a:rPr>
              <a:t>A testi fejlettség, fizikai és egészségi állapot felmérése a gyermekorvos feladata és egy preventív ellenőrzés keretén belül zajlik a gyermek ötödik életévében. </a:t>
            </a:r>
          </a:p>
          <a:p>
            <a:r>
              <a:rPr lang="hu-HU" sz="3400" b="1" dirty="0">
                <a:solidFill>
                  <a:schemeClr val="accent3">
                    <a:lumMod val="75000"/>
                  </a:schemeClr>
                </a:solidFill>
              </a:rPr>
              <a:t>Megfelelő testmagasság ( kb. 120cm/20kg) fontos a megfelelő fizikai ellenálláshoz és a teherbíráshoz az iskola követelményeivel szemben. </a:t>
            </a:r>
          </a:p>
          <a:p>
            <a:r>
              <a:rPr lang="hu-HU" sz="3400" b="1" dirty="0">
                <a:solidFill>
                  <a:schemeClr val="accent3">
                    <a:lumMod val="75000"/>
                  </a:schemeClr>
                </a:solidFill>
              </a:rPr>
              <a:t>Gyermek átesik az első alakváltáson (hirtelen megnő, megnyúlik) </a:t>
            </a:r>
            <a:r>
              <a:rPr lang="hu-HU" sz="3400" b="1" dirty="0" smtClean="0">
                <a:solidFill>
                  <a:schemeClr val="accent3">
                    <a:lumMod val="75000"/>
                  </a:schemeClr>
                </a:solidFill>
              </a:rPr>
              <a:t>nagyon fontos, hogy elkezdődik  </a:t>
            </a:r>
            <a:r>
              <a:rPr lang="hu-HU" sz="3400" b="1" dirty="0">
                <a:solidFill>
                  <a:schemeClr val="accent3">
                    <a:lumMod val="75000"/>
                  </a:schemeClr>
                </a:solidFill>
              </a:rPr>
              <a:t>a </a:t>
            </a:r>
            <a:r>
              <a:rPr lang="hu-HU" sz="3400" b="1" dirty="0" smtClean="0">
                <a:solidFill>
                  <a:schemeClr val="accent3">
                    <a:lumMod val="75000"/>
                  </a:schemeClr>
                </a:solidFill>
              </a:rPr>
              <a:t>fogváltás.</a:t>
            </a:r>
            <a:endParaRPr lang="hu-HU" sz="34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1026" name="Picture 2" descr="Ilustrasi vektor gadis tertawa . Vektor Stok oleh ©adekvat 11112084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349" y="2538932"/>
            <a:ext cx="2016560" cy="200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şsiz Mutlu Kız ©Kakigori 310618864'e ait Stok Vektö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2" b="6711"/>
          <a:stretch/>
        </p:blipFill>
        <p:spPr bwMode="auto">
          <a:xfrm>
            <a:off x="9717349" y="4922981"/>
            <a:ext cx="2016560" cy="176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Happy boy face vector illustration. Stock Vector by ©adekvat 11045317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8" descr="Happy boy face vector illustration. Stock Vector by ©adekvat 11045317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34" name="Picture 10" descr="Happy Boy Face Vector Illustration. Stock Vector - Illustration of look,  childhood: 7180219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8" t="8018" r="10154" b="11698"/>
          <a:stretch/>
        </p:blipFill>
        <p:spPr bwMode="auto">
          <a:xfrm>
            <a:off x="9758023" y="312738"/>
            <a:ext cx="1935213" cy="195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935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73572" y="374728"/>
            <a:ext cx="11432491" cy="1047671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>
                <a:solidFill>
                  <a:schemeClr val="accent3">
                    <a:lumMod val="75000"/>
                  </a:schemeClr>
                </a:solidFill>
              </a:rPr>
              <a:t>Érzelmi </a:t>
            </a:r>
            <a:r>
              <a:rPr lang="hu-HU" sz="4000" b="1" dirty="0" smtClean="0">
                <a:solidFill>
                  <a:schemeClr val="accent3">
                    <a:lumMod val="75000"/>
                  </a:schemeClr>
                </a:solidFill>
              </a:rPr>
              <a:t>érettség</a:t>
            </a:r>
            <a:r>
              <a:rPr lang="hu-HU" sz="40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hu-HU" sz="4000" b="1" dirty="0">
                <a:solidFill>
                  <a:schemeClr val="accent3">
                    <a:lumMod val="75000"/>
                  </a:schemeClr>
                </a:solidFill>
              </a:rPr>
            </a:br>
            <a:endParaRPr lang="hu-HU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54182" y="1422399"/>
            <a:ext cx="10510982" cy="3759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600" b="1" u="sng" dirty="0">
                <a:solidFill>
                  <a:schemeClr val="accent3">
                    <a:lumMod val="75000"/>
                  </a:schemeClr>
                </a:solidFill>
              </a:rPr>
              <a:t>Az érzelmileg érett iskolaköteles gyermek: </a:t>
            </a:r>
            <a:endParaRPr lang="hu-HU" sz="2600" b="1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u-HU" sz="2600" b="1" dirty="0" smtClean="0">
                <a:solidFill>
                  <a:schemeClr val="accent3">
                    <a:lumMod val="75000"/>
                  </a:schemeClr>
                </a:solidFill>
              </a:rPr>
              <a:t>- várja </a:t>
            </a:r>
            <a:r>
              <a:rPr lang="hu-HU" sz="2600" b="1" dirty="0">
                <a:solidFill>
                  <a:schemeClr val="accent3">
                    <a:lumMod val="75000"/>
                  </a:schemeClr>
                </a:solidFill>
              </a:rPr>
              <a:t>az iskolát, készül rá, érzelmileg kiegyensúlyozott, </a:t>
            </a:r>
            <a:endParaRPr lang="hu-HU" sz="2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u-HU" sz="2600" b="1" dirty="0" smtClean="0">
                <a:solidFill>
                  <a:schemeClr val="accent3">
                    <a:lumMod val="75000"/>
                  </a:schemeClr>
                </a:solidFill>
              </a:rPr>
              <a:t>- képes </a:t>
            </a:r>
            <a:r>
              <a:rPr lang="hu-HU" sz="2600" b="1" dirty="0">
                <a:solidFill>
                  <a:schemeClr val="accent3">
                    <a:lumMod val="75000"/>
                  </a:schemeClr>
                </a:solidFill>
              </a:rPr>
              <a:t>alkalmazkodni a szabályokhoz, feladatvégzés során kitartó, </a:t>
            </a:r>
            <a:endParaRPr lang="hu-HU" sz="2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u-HU" sz="2600" b="1" dirty="0" smtClean="0">
                <a:solidFill>
                  <a:schemeClr val="accent3">
                    <a:lumMod val="75000"/>
                  </a:schemeClr>
                </a:solidFill>
              </a:rPr>
              <a:t>- megérti</a:t>
            </a:r>
            <a:r>
              <a:rPr lang="hu-HU" sz="2600" b="1" dirty="0">
                <a:solidFill>
                  <a:schemeClr val="accent3">
                    <a:lumMod val="75000"/>
                  </a:schemeClr>
                </a:solidFill>
              </a:rPr>
              <a:t>, hogy a kötelezettségeit akkor is el kell végeznie, ha éppen nincs hozzá kedve, </a:t>
            </a:r>
            <a:endParaRPr lang="hu-HU" sz="2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u-HU" sz="2600" b="1" dirty="0" smtClean="0">
                <a:solidFill>
                  <a:schemeClr val="accent3">
                    <a:lumMod val="75000"/>
                  </a:schemeClr>
                </a:solidFill>
              </a:rPr>
              <a:t>- elfogadja </a:t>
            </a:r>
            <a:r>
              <a:rPr lang="hu-HU" sz="2600" b="1" dirty="0">
                <a:solidFill>
                  <a:schemeClr val="accent3">
                    <a:lumMod val="75000"/>
                  </a:schemeClr>
                </a:solidFill>
              </a:rPr>
              <a:t>a felnőtt irányítását, önfegyelemmel rendelkezik,  feladathelyzetben tudja késleltetni fizikai szükségleteit (evés, ivás), mozgásigényét, a játék szükségletét, </a:t>
            </a:r>
            <a:endParaRPr lang="hu-HU" sz="2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hu-HU" sz="26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545" y="309192"/>
            <a:ext cx="1711565" cy="137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91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551709" y="1052945"/>
            <a:ext cx="759229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600" b="1" dirty="0" smtClean="0">
                <a:solidFill>
                  <a:schemeClr val="accent3">
                    <a:lumMod val="75000"/>
                  </a:schemeClr>
                </a:solidFill>
              </a:rPr>
              <a:t>- tud </a:t>
            </a:r>
            <a:r>
              <a:rPr lang="hu-HU" sz="2600" b="1" dirty="0">
                <a:solidFill>
                  <a:schemeClr val="accent3">
                    <a:lumMod val="75000"/>
                  </a:schemeClr>
                </a:solidFill>
              </a:rPr>
              <a:t>várni a mondanivalójával, amíg felszólítják, </a:t>
            </a:r>
          </a:p>
          <a:p>
            <a:r>
              <a:rPr lang="hu-HU" sz="2600" b="1" dirty="0" smtClean="0">
                <a:solidFill>
                  <a:schemeClr val="accent3">
                    <a:lumMod val="75000"/>
                  </a:schemeClr>
                </a:solidFill>
              </a:rPr>
              <a:t>- képes </a:t>
            </a:r>
            <a:r>
              <a:rPr lang="hu-HU" sz="2600" b="1" dirty="0">
                <a:solidFill>
                  <a:schemeClr val="accent3">
                    <a:lumMod val="75000"/>
                  </a:schemeClr>
                </a:solidFill>
              </a:rPr>
              <a:t>kezelni a megélt kudarcait, nem esik kétségbe, ha valami elsőre nem sikerül vagy valamit ki kell javítani, </a:t>
            </a:r>
          </a:p>
          <a:p>
            <a:r>
              <a:rPr lang="hu-HU" sz="2600" b="1" dirty="0" smtClean="0">
                <a:solidFill>
                  <a:schemeClr val="accent3">
                    <a:lumMod val="75000"/>
                  </a:schemeClr>
                </a:solidFill>
              </a:rPr>
              <a:t>- tűri </a:t>
            </a:r>
            <a:r>
              <a:rPr lang="hu-HU" sz="2600" b="1" dirty="0">
                <a:solidFill>
                  <a:schemeClr val="accent3">
                    <a:lumMod val="75000"/>
                  </a:schemeClr>
                </a:solidFill>
              </a:rPr>
              <a:t>a monotonitást, fontos gyakorlási, oktatási helyzetekben tudja képviselni önmagát, </a:t>
            </a:r>
          </a:p>
          <a:p>
            <a:r>
              <a:rPr lang="hu-HU" sz="2600" b="1" dirty="0" smtClean="0">
                <a:solidFill>
                  <a:schemeClr val="accent3">
                    <a:lumMod val="75000"/>
                  </a:schemeClr>
                </a:solidFill>
              </a:rPr>
              <a:t>- ki </a:t>
            </a:r>
            <a:r>
              <a:rPr lang="hu-HU" sz="2600" b="1" dirty="0">
                <a:solidFill>
                  <a:schemeClr val="accent3">
                    <a:lumMod val="75000"/>
                  </a:schemeClr>
                </a:solidFill>
              </a:rPr>
              <a:t>tud állni magáért.</a:t>
            </a:r>
          </a:p>
          <a:p>
            <a:pPr algn="just"/>
            <a:r>
              <a:rPr lang="hu-HU" sz="2600" b="1" dirty="0" smtClean="0">
                <a:solidFill>
                  <a:schemeClr val="accent2">
                    <a:lumMod val="50000"/>
                  </a:schemeClr>
                </a:solidFill>
              </a:rPr>
              <a:t>- Ha </a:t>
            </a:r>
            <a:r>
              <a:rPr lang="hu-HU" sz="2600" b="1" dirty="0">
                <a:solidFill>
                  <a:schemeClr val="accent2">
                    <a:lumMod val="50000"/>
                  </a:schemeClr>
                </a:solidFill>
              </a:rPr>
              <a:t>gyermek testileg és értelmileg értett az iskolára, de érzelmileg nem terhelhető, akkor nem beszélhetünk valódi érettségről!</a:t>
            </a:r>
          </a:p>
        </p:txBody>
      </p:sp>
    </p:spTree>
    <p:extLst>
      <p:ext uri="{BB962C8B-B14F-4D97-AF65-F5344CB8AC3E}">
        <p14:creationId xmlns:p14="http://schemas.microsoft.com/office/powerpoint/2010/main" val="1145837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6856" y="467092"/>
            <a:ext cx="9776774" cy="1280890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>
                <a:solidFill>
                  <a:schemeClr val="accent3">
                    <a:lumMod val="75000"/>
                  </a:schemeClr>
                </a:solidFill>
              </a:rPr>
              <a:t>A gondolkodás </a:t>
            </a:r>
            <a:r>
              <a:rPr lang="hu-HU" sz="4000" b="1" dirty="0" smtClean="0">
                <a:solidFill>
                  <a:schemeClr val="accent3">
                    <a:lumMod val="75000"/>
                  </a:schemeClr>
                </a:solidFill>
              </a:rPr>
              <a:t>érettsége</a:t>
            </a:r>
            <a:r>
              <a:rPr lang="hu-HU" sz="40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hu-HU" sz="4000" b="1" dirty="0">
                <a:solidFill>
                  <a:schemeClr val="accent3">
                    <a:lumMod val="75000"/>
                  </a:schemeClr>
                </a:solidFill>
              </a:rPr>
            </a:br>
            <a:endParaRPr lang="hu-HU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72655" y="1293089"/>
            <a:ext cx="11305309" cy="4839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600" b="1" u="sng" dirty="0">
                <a:solidFill>
                  <a:schemeClr val="accent3">
                    <a:lumMod val="75000"/>
                  </a:schemeClr>
                </a:solidFill>
              </a:rPr>
              <a:t>Logikus gondolkodás: </a:t>
            </a:r>
            <a:endParaRPr lang="hu-HU" sz="2600" b="1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hu-HU" sz="2600" b="1" dirty="0" smtClean="0">
                <a:solidFill>
                  <a:schemeClr val="accent3">
                    <a:lumMod val="75000"/>
                  </a:schemeClr>
                </a:solidFill>
              </a:rPr>
              <a:t>- Hat </a:t>
            </a:r>
            <a:r>
              <a:rPr lang="hu-HU" sz="2600" b="1" dirty="0">
                <a:solidFill>
                  <a:schemeClr val="accent3">
                    <a:lumMod val="75000"/>
                  </a:schemeClr>
                </a:solidFill>
              </a:rPr>
              <a:t>éves korára a gyermeknek spontán el kell végeznie az elemi gondolkodási </a:t>
            </a:r>
            <a:r>
              <a:rPr lang="hu-HU" sz="2600" b="1" dirty="0" smtClean="0">
                <a:solidFill>
                  <a:schemeClr val="accent3">
                    <a:lumMod val="75000"/>
                  </a:schemeClr>
                </a:solidFill>
              </a:rPr>
              <a:t>műveleteket.</a:t>
            </a:r>
          </a:p>
          <a:p>
            <a:pPr marL="0" indent="0">
              <a:buNone/>
            </a:pPr>
            <a:r>
              <a:rPr lang="hu-HU" sz="2600" b="1" dirty="0" smtClean="0">
                <a:solidFill>
                  <a:schemeClr val="accent3">
                    <a:lumMod val="75000"/>
                  </a:schemeClr>
                </a:solidFill>
              </a:rPr>
              <a:t>- A </a:t>
            </a:r>
            <a:r>
              <a:rPr lang="hu-HU" sz="2600" b="1" dirty="0">
                <a:solidFill>
                  <a:schemeClr val="accent3">
                    <a:lumMod val="75000"/>
                  </a:schemeClr>
                </a:solidFill>
              </a:rPr>
              <a:t>következőket értjük ezalatt: ok-okozati összefüggés </a:t>
            </a:r>
            <a:r>
              <a:rPr lang="hu-HU" sz="26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hu-HU" sz="2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hu-HU" sz="2600" b="1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hu-HU" sz="2600" b="1" dirty="0">
                <a:solidFill>
                  <a:schemeClr val="accent3">
                    <a:lumMod val="75000"/>
                  </a:schemeClr>
                </a:solidFill>
              </a:rPr>
              <a:t>képsor összeállítása időrendi sorrendben); </a:t>
            </a:r>
            <a:r>
              <a:rPr lang="hu-HU" sz="26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hu-HU" sz="2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hu-HU" sz="2600" b="1" dirty="0" smtClean="0">
                <a:solidFill>
                  <a:schemeClr val="accent3">
                    <a:lumMod val="75000"/>
                  </a:schemeClr>
                </a:solidFill>
              </a:rPr>
              <a:t>csoportosítás </a:t>
            </a:r>
            <a:r>
              <a:rPr lang="hu-HU" sz="2600" b="1" dirty="0">
                <a:solidFill>
                  <a:schemeClr val="accent3">
                    <a:lumMod val="75000"/>
                  </a:schemeClr>
                </a:solidFill>
              </a:rPr>
              <a:t>(osztályozás); összehasonlítás (kakukktojás, ellentétpár, szabályok felismerése); lényegkiemelés; matematikai gondolkodás (relációs szavak, több, kevesebb, mennyiség sorba rendezése). </a:t>
            </a:r>
          </a:p>
          <a:p>
            <a:endParaRPr lang="hu-HU" dirty="0"/>
          </a:p>
        </p:txBody>
      </p:sp>
      <p:pic>
        <p:nvPicPr>
          <p:cNvPr id="2050" name="Picture 2" descr="https://raabe.hu/wp-content/uploads/2020/04/fejleszto_jatekok_tanulasi_nehezs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911" y="4990074"/>
            <a:ext cx="2581950" cy="172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439097"/>
      </p:ext>
    </p:extLst>
  </p:cSld>
  <p:clrMapOvr>
    <a:masterClrMapping/>
  </p:clrMapOvr>
</p:sld>
</file>

<file path=ppt/theme/theme1.xml><?xml version="1.0" encoding="utf-8"?>
<a:theme xmlns:a="http://schemas.openxmlformats.org/drawingml/2006/main" name="Szálak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6753</TotalTime>
  <Words>1810</Words>
  <Application>Microsoft Office PowerPoint</Application>
  <PresentationFormat>Szélesvásznú</PresentationFormat>
  <Paragraphs>237</Paragraphs>
  <Slides>42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42</vt:i4>
      </vt:variant>
    </vt:vector>
  </HeadingPairs>
  <TitlesOfParts>
    <vt:vector size="46" baseType="lpstr">
      <vt:lpstr>Arial</vt:lpstr>
      <vt:lpstr>Century Gothic</vt:lpstr>
      <vt:lpstr>Wingdings 3</vt:lpstr>
      <vt:lpstr>Szálak</vt:lpstr>
      <vt:lpstr>PowerPoint-bemutató</vt:lpstr>
      <vt:lpstr>PowerPoint-bemutató</vt:lpstr>
      <vt:lpstr>Tartalom</vt:lpstr>
      <vt:lpstr>Az iskolaérettség</vt:lpstr>
      <vt:lpstr>PowerPoint-bemutató</vt:lpstr>
      <vt:lpstr>Testi érettség </vt:lpstr>
      <vt:lpstr>Érzelmi érettség </vt:lpstr>
      <vt:lpstr>PowerPoint-bemutató</vt:lpstr>
      <vt:lpstr>A gondolkodás érettsége </vt:lpstr>
      <vt:lpstr>PowerPoint-bemutató</vt:lpstr>
      <vt:lpstr>Mivel segítsem gyermekem az iskolakezdésig?</vt:lpstr>
      <vt:lpstr>A sikeres iskolakezdés feltételei</vt:lpstr>
      <vt:lpstr>A sikeres iskolakezdés feltételei</vt:lpstr>
      <vt:lpstr>PowerPoint-bemutató</vt:lpstr>
      <vt:lpstr>A sikeres iskolakezdés feltételei</vt:lpstr>
      <vt:lpstr>Szülői segítés, támogatás. Mit tehetünk szülőként?</vt:lpstr>
      <vt:lpstr>PowerPoint-bemutató</vt:lpstr>
      <vt:lpstr>Viselkedés</vt:lpstr>
      <vt:lpstr> A mozgás, mint tanulás</vt:lpstr>
      <vt:lpstr>Nagymozgás fejlesztése</vt:lpstr>
      <vt:lpstr> Ismeretek bővítése</vt:lpstr>
      <vt:lpstr>Iskolai tanulást elősegítő           képességek</vt:lpstr>
      <vt:lpstr>Irányok gyakorlása </vt:lpstr>
      <vt:lpstr>Irányok differenciálása:          Bal és a jobb </vt:lpstr>
      <vt:lpstr>Jobbkezes, balkezes</vt:lpstr>
      <vt:lpstr>Beszéd</vt:lpstr>
      <vt:lpstr>Mesehallgatás</vt:lpstr>
      <vt:lpstr>Irányított mesélés</vt:lpstr>
      <vt:lpstr>Mese a televízióban, laptopon, okostelefonon „?”</vt:lpstr>
      <vt:lpstr>Miről beszélgessünk?     Állatok</vt:lpstr>
      <vt:lpstr>Évszakok</vt:lpstr>
      <vt:lpstr>Napok, napszakok</vt:lpstr>
      <vt:lpstr>Írás előkészítése</vt:lpstr>
      <vt:lpstr>Írás előfeltétele</vt:lpstr>
      <vt:lpstr>PowerPoint-bemutató</vt:lpstr>
      <vt:lpstr>Helytelen ceruzafogás</vt:lpstr>
      <vt:lpstr>Iskolaelőkészítő feladatok</vt:lpstr>
      <vt:lpstr>PowerPoint-bemutató</vt:lpstr>
      <vt:lpstr>Szülői útravaló</vt:lpstr>
      <vt:lpstr>Felhasznált irodalom:</vt:lpstr>
      <vt:lpstr> Záró gondolat Szabó Magdától:</vt:lpstr>
      <vt:lpstr>              Köszönjük megtisztelő figyelmüket!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iskolaérettség</dc:title>
  <dc:creator>SaliJohanna</dc:creator>
  <cp:lastModifiedBy>gyongyver18</cp:lastModifiedBy>
  <cp:revision>157</cp:revision>
  <dcterms:created xsi:type="dcterms:W3CDTF">2020-12-17T18:23:45Z</dcterms:created>
  <dcterms:modified xsi:type="dcterms:W3CDTF">2025-11-04T19:23:01Z</dcterms:modified>
</cp:coreProperties>
</file>